
<file path=[Content_Types].xml><?xml version="1.0" encoding="utf-8"?>
<Types xmlns="http://schemas.openxmlformats.org/package/2006/content-types">
  <Default Extension="1"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9" r:id="rId4"/>
    <p:sldId id="269" r:id="rId5"/>
    <p:sldId id="260" r:id="rId6"/>
    <p:sldId id="274" r:id="rId7"/>
    <p:sldId id="264" r:id="rId8"/>
    <p:sldId id="270" r:id="rId9"/>
    <p:sldId id="272" r:id="rId10"/>
    <p:sldId id="273" r:id="rId11"/>
    <p:sldId id="276" r:id="rId12"/>
    <p:sldId id="263" r:id="rId13"/>
    <p:sldId id="278" r:id="rId14"/>
    <p:sldId id="279" r:id="rId15"/>
    <p:sldId id="281" r:id="rId16"/>
    <p:sldId id="261" r:id="rId17"/>
    <p:sldId id="275" r:id="rId18"/>
    <p:sldId id="277" r:id="rId19"/>
    <p:sldId id="268" r:id="rId2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10"/>
  </p:normalViewPr>
  <p:slideViewPr>
    <p:cSldViewPr snapToGrid="0" snapToObjects="1">
      <p:cViewPr varScale="1">
        <p:scale>
          <a:sx n="109" d="100"/>
          <a:sy n="109"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ir Desai" userId="695117b5bc98b919" providerId="LiveId" clId="{2A34252D-C460-483C-BFBD-492304223759}"/>
    <pc:docChg chg="undo custSel addSld modSld">
      <pc:chgData name="Mihir Desai" userId="695117b5bc98b919" providerId="LiveId" clId="{2A34252D-C460-483C-BFBD-492304223759}" dt="2024-12-01T17:07:54.012" v="1155" actId="14100"/>
      <pc:docMkLst>
        <pc:docMk/>
      </pc:docMkLst>
      <pc:sldChg chg="addSp delSp modSp mod">
        <pc:chgData name="Mihir Desai" userId="695117b5bc98b919" providerId="LiveId" clId="{2A34252D-C460-483C-BFBD-492304223759}" dt="2024-12-01T17:00:27.371" v="1017" actId="1076"/>
        <pc:sldMkLst>
          <pc:docMk/>
          <pc:sldMk cId="0" sldId="256"/>
        </pc:sldMkLst>
        <pc:spChg chg="mod">
          <ac:chgData name="Mihir Desai" userId="695117b5bc98b919" providerId="LiveId" clId="{2A34252D-C460-483C-BFBD-492304223759}" dt="2024-12-01T16:59:56.204" v="1014" actId="1076"/>
          <ac:spMkLst>
            <pc:docMk/>
            <pc:sldMk cId="0" sldId="256"/>
            <ac:spMk id="5" creationId="{00000000-0000-0000-0000-000000000000}"/>
          </ac:spMkLst>
        </pc:spChg>
        <pc:spChg chg="mod">
          <ac:chgData name="Mihir Desai" userId="695117b5bc98b919" providerId="LiveId" clId="{2A34252D-C460-483C-BFBD-492304223759}" dt="2024-12-01T16:59:48.004" v="1012" actId="1076"/>
          <ac:spMkLst>
            <pc:docMk/>
            <pc:sldMk cId="0" sldId="256"/>
            <ac:spMk id="7" creationId="{153734EC-3336-B868-E23F-1D478B7DEFA8}"/>
          </ac:spMkLst>
        </pc:spChg>
        <pc:spChg chg="mod">
          <ac:chgData name="Mihir Desai" userId="695117b5bc98b919" providerId="LiveId" clId="{2A34252D-C460-483C-BFBD-492304223759}" dt="2024-12-01T17:00:19.491" v="1015" actId="1076"/>
          <ac:spMkLst>
            <pc:docMk/>
            <pc:sldMk cId="0" sldId="256"/>
            <ac:spMk id="8" creationId="{17D6B469-E1FA-79DB-1D04-5DB35C1A9F8C}"/>
          </ac:spMkLst>
        </pc:spChg>
        <pc:spChg chg="add mod">
          <ac:chgData name="Mihir Desai" userId="695117b5bc98b919" providerId="LiveId" clId="{2A34252D-C460-483C-BFBD-492304223759}" dt="2024-12-01T17:00:24.364" v="1016" actId="1076"/>
          <ac:spMkLst>
            <pc:docMk/>
            <pc:sldMk cId="0" sldId="256"/>
            <ac:spMk id="9" creationId="{854D65F3-6259-7A87-087D-846F15DED6C3}"/>
          </ac:spMkLst>
        </pc:spChg>
        <pc:spChg chg="add del mod">
          <ac:chgData name="Mihir Desai" userId="695117b5bc98b919" providerId="LiveId" clId="{2A34252D-C460-483C-BFBD-492304223759}" dt="2024-12-01T16:56:21.470" v="936"/>
          <ac:spMkLst>
            <pc:docMk/>
            <pc:sldMk cId="0" sldId="256"/>
            <ac:spMk id="10" creationId="{C3E3C330-711A-18B2-0EE2-2840B68E0565}"/>
          </ac:spMkLst>
        </pc:spChg>
        <pc:spChg chg="add mod">
          <ac:chgData name="Mihir Desai" userId="695117b5bc98b919" providerId="LiveId" clId="{2A34252D-C460-483C-BFBD-492304223759}" dt="2024-12-01T17:00:27.371" v="1017" actId="1076"/>
          <ac:spMkLst>
            <pc:docMk/>
            <pc:sldMk cId="0" sldId="256"/>
            <ac:spMk id="11" creationId="{D1DF32CE-DF87-BC77-EB8E-C0DCD28683A0}"/>
          </ac:spMkLst>
        </pc:spChg>
        <pc:picChg chg="mod">
          <ac:chgData name="Mihir Desai" userId="695117b5bc98b919" providerId="LiveId" clId="{2A34252D-C460-483C-BFBD-492304223759}" dt="2024-12-01T16:55:53.649" v="933" actId="1038"/>
          <ac:picMkLst>
            <pc:docMk/>
            <pc:sldMk cId="0" sldId="256"/>
            <ac:picMk id="2" creationId="{00000000-0000-0000-0000-000000000000}"/>
          </ac:picMkLst>
        </pc:picChg>
        <pc:picChg chg="mod">
          <ac:chgData name="Mihir Desai" userId="695117b5bc98b919" providerId="LiveId" clId="{2A34252D-C460-483C-BFBD-492304223759}" dt="2024-12-01T16:59:51.212" v="1013" actId="1076"/>
          <ac:picMkLst>
            <pc:docMk/>
            <pc:sldMk cId="0" sldId="256"/>
            <ac:picMk id="4" creationId="{00000000-0000-0000-0000-000000000000}"/>
          </ac:picMkLst>
        </pc:picChg>
      </pc:sldChg>
      <pc:sldChg chg="addSp delSp modSp mod">
        <pc:chgData name="Mihir Desai" userId="695117b5bc98b919" providerId="LiveId" clId="{2A34252D-C460-483C-BFBD-492304223759}" dt="2024-12-01T17:07:54.012" v="1155" actId="14100"/>
        <pc:sldMkLst>
          <pc:docMk/>
          <pc:sldMk cId="0" sldId="257"/>
        </pc:sldMkLst>
        <pc:spChg chg="mod">
          <ac:chgData name="Mihir Desai" userId="695117b5bc98b919" providerId="LiveId" clId="{2A34252D-C460-483C-BFBD-492304223759}" dt="2024-12-01T17:07:39.315" v="1154" actId="20577"/>
          <ac:spMkLst>
            <pc:docMk/>
            <pc:sldMk cId="0" sldId="257"/>
            <ac:spMk id="21" creationId="{00000000-0000-0000-0000-000000000000}"/>
          </ac:spMkLst>
        </pc:spChg>
        <pc:spChg chg="mod">
          <ac:chgData name="Mihir Desai" userId="695117b5bc98b919" providerId="LiveId" clId="{2A34252D-C460-483C-BFBD-492304223759}" dt="2024-12-01T17:04:00.677" v="1077" actId="1076"/>
          <ac:spMkLst>
            <pc:docMk/>
            <pc:sldMk cId="0" sldId="257"/>
            <ac:spMk id="22" creationId="{00000000-0000-0000-0000-000000000000}"/>
          </ac:spMkLst>
        </pc:spChg>
        <pc:spChg chg="mod">
          <ac:chgData name="Mihir Desai" userId="695117b5bc98b919" providerId="LiveId" clId="{2A34252D-C460-483C-BFBD-492304223759}" dt="2024-12-01T17:05:44.490" v="1097" actId="1076"/>
          <ac:spMkLst>
            <pc:docMk/>
            <pc:sldMk cId="0" sldId="257"/>
            <ac:spMk id="25" creationId="{00000000-0000-0000-0000-000000000000}"/>
          </ac:spMkLst>
        </pc:spChg>
        <pc:spChg chg="mod">
          <ac:chgData name="Mihir Desai" userId="695117b5bc98b919" providerId="LiveId" clId="{2A34252D-C460-483C-BFBD-492304223759}" dt="2024-12-01T17:04:52.716" v="1083" actId="1076"/>
          <ac:spMkLst>
            <pc:docMk/>
            <pc:sldMk cId="0" sldId="257"/>
            <ac:spMk id="26" creationId="{00000000-0000-0000-0000-000000000000}"/>
          </ac:spMkLst>
        </pc:spChg>
        <pc:spChg chg="mod">
          <ac:chgData name="Mihir Desai" userId="695117b5bc98b919" providerId="LiveId" clId="{2A34252D-C460-483C-BFBD-492304223759}" dt="2024-12-01T17:04:57.268" v="1084" actId="1076"/>
          <ac:spMkLst>
            <pc:docMk/>
            <pc:sldMk cId="0" sldId="257"/>
            <ac:spMk id="27" creationId="{00000000-0000-0000-0000-000000000000}"/>
          </ac:spMkLst>
        </pc:spChg>
        <pc:spChg chg="mod">
          <ac:chgData name="Mihir Desai" userId="695117b5bc98b919" providerId="LiveId" clId="{2A34252D-C460-483C-BFBD-492304223759}" dt="2024-12-01T17:01:09.341" v="1021" actId="20577"/>
          <ac:spMkLst>
            <pc:docMk/>
            <pc:sldMk cId="0" sldId="257"/>
            <ac:spMk id="30" creationId="{00000000-0000-0000-0000-000000000000}"/>
          </ac:spMkLst>
        </pc:spChg>
        <pc:spChg chg="mod">
          <ac:chgData name="Mihir Desai" userId="695117b5bc98b919" providerId="LiveId" clId="{2A34252D-C460-483C-BFBD-492304223759}" dt="2024-12-01T17:01:13.418" v="1023" actId="20577"/>
          <ac:spMkLst>
            <pc:docMk/>
            <pc:sldMk cId="0" sldId="257"/>
            <ac:spMk id="34" creationId="{00000000-0000-0000-0000-000000000000}"/>
          </ac:spMkLst>
        </pc:spChg>
        <pc:spChg chg="add mod">
          <ac:chgData name="Mihir Desai" userId="695117b5bc98b919" providerId="LiveId" clId="{2A34252D-C460-483C-BFBD-492304223759}" dt="2024-12-01T17:05:46.413" v="1099" actId="20577"/>
          <ac:spMkLst>
            <pc:docMk/>
            <pc:sldMk cId="0" sldId="257"/>
            <ac:spMk id="38" creationId="{61986413-D806-F318-2682-06D42AF1992F}"/>
          </ac:spMkLst>
        </pc:spChg>
        <pc:spChg chg="add mod">
          <ac:chgData name="Mihir Desai" userId="695117b5bc98b919" providerId="LiveId" clId="{2A34252D-C460-483C-BFBD-492304223759}" dt="2024-12-01T17:05:17.611" v="1089"/>
          <ac:spMkLst>
            <pc:docMk/>
            <pc:sldMk cId="0" sldId="257"/>
            <ac:spMk id="39" creationId="{9099BB2E-611E-83F9-EBF4-417C8946F96A}"/>
          </ac:spMkLst>
        </pc:spChg>
        <pc:spChg chg="mod">
          <ac:chgData name="Mihir Desai" userId="695117b5bc98b919" providerId="LiveId" clId="{2A34252D-C460-483C-BFBD-492304223759}" dt="2024-12-01T17:06:56.069" v="1137" actId="1076"/>
          <ac:spMkLst>
            <pc:docMk/>
            <pc:sldMk cId="0" sldId="257"/>
            <ac:spMk id="40" creationId="{EB6F73F2-9355-088E-991F-8ECCE02CB150}"/>
          </ac:spMkLst>
        </pc:spChg>
        <pc:spChg chg="add mod">
          <ac:chgData name="Mihir Desai" userId="695117b5bc98b919" providerId="LiveId" clId="{2A34252D-C460-483C-BFBD-492304223759}" dt="2024-12-01T17:05:39.582" v="1096"/>
          <ac:spMkLst>
            <pc:docMk/>
            <pc:sldMk cId="0" sldId="257"/>
            <ac:spMk id="42" creationId="{ACE0B93C-BAFE-9805-825B-3BCC52C81742}"/>
          </ac:spMkLst>
        </pc:spChg>
        <pc:spChg chg="add mod">
          <ac:chgData name="Mihir Desai" userId="695117b5bc98b919" providerId="LiveId" clId="{2A34252D-C460-483C-BFBD-492304223759}" dt="2024-12-01T17:06:14.074" v="1103" actId="404"/>
          <ac:spMkLst>
            <pc:docMk/>
            <pc:sldMk cId="0" sldId="257"/>
            <ac:spMk id="43" creationId="{39B0E6E8-16FF-EE94-3E88-8A79FB31F9CC}"/>
          </ac:spMkLst>
        </pc:spChg>
        <pc:spChg chg="mod">
          <ac:chgData name="Mihir Desai" userId="695117b5bc98b919" providerId="LiveId" clId="{2A34252D-C460-483C-BFBD-492304223759}" dt="2024-12-01T17:07:54.012" v="1155" actId="14100"/>
          <ac:spMkLst>
            <pc:docMk/>
            <pc:sldMk cId="0" sldId="257"/>
            <ac:spMk id="44" creationId="{21AE56B2-1B89-584A-73C9-90922C605C99}"/>
          </ac:spMkLst>
        </pc:spChg>
        <pc:spChg chg="mod">
          <ac:chgData name="Mihir Desai" userId="695117b5bc98b919" providerId="LiveId" clId="{2A34252D-C460-483C-BFBD-492304223759}" dt="2024-12-01T17:06:59.035" v="1138" actId="1076"/>
          <ac:spMkLst>
            <pc:docMk/>
            <pc:sldMk cId="0" sldId="257"/>
            <ac:spMk id="45" creationId="{502ADC45-6FAC-84A4-45F1-F79963D7E89C}"/>
          </ac:spMkLst>
        </pc:spChg>
        <pc:spChg chg="add mod">
          <ac:chgData name="Mihir Desai" userId="695117b5bc98b919" providerId="LiveId" clId="{2A34252D-C460-483C-BFBD-492304223759}" dt="2024-12-01T17:06:49.892" v="1135" actId="1076"/>
          <ac:spMkLst>
            <pc:docMk/>
            <pc:sldMk cId="0" sldId="257"/>
            <ac:spMk id="46" creationId="{FB97E4F8-CD44-CA93-DB57-E8A73F421C01}"/>
          </ac:spMkLst>
        </pc:spChg>
        <pc:picChg chg="mod">
          <ac:chgData name="Mihir Desai" userId="695117b5bc98b919" providerId="LiveId" clId="{2A34252D-C460-483C-BFBD-492304223759}" dt="2024-12-01T17:04:36.550" v="1080" actId="1076"/>
          <ac:picMkLst>
            <pc:docMk/>
            <pc:sldMk cId="0" sldId="257"/>
            <ac:picMk id="2" creationId="{00000000-0000-0000-0000-000000000000}"/>
          </ac:picMkLst>
        </pc:picChg>
        <pc:picChg chg="mod">
          <ac:chgData name="Mihir Desai" userId="695117b5bc98b919" providerId="LiveId" clId="{2A34252D-C460-483C-BFBD-492304223759}" dt="2024-12-01T17:03:32.933" v="1074" actId="1076"/>
          <ac:picMkLst>
            <pc:docMk/>
            <pc:sldMk cId="0" sldId="257"/>
            <ac:picMk id="20" creationId="{00000000-0000-0000-0000-000000000000}"/>
          </ac:picMkLst>
        </pc:picChg>
        <pc:picChg chg="mod">
          <ac:chgData name="Mihir Desai" userId="695117b5bc98b919" providerId="LiveId" clId="{2A34252D-C460-483C-BFBD-492304223759}" dt="2024-12-01T17:04:41.637" v="1081" actId="1076"/>
          <ac:picMkLst>
            <pc:docMk/>
            <pc:sldMk cId="0" sldId="257"/>
            <ac:picMk id="24" creationId="{00000000-0000-0000-0000-000000000000}"/>
          </ac:picMkLst>
        </pc:picChg>
        <pc:picChg chg="add mod">
          <ac:chgData name="Mihir Desai" userId="695117b5bc98b919" providerId="LiveId" clId="{2A34252D-C460-483C-BFBD-492304223759}" dt="2024-12-01T17:05:04.517" v="1086" actId="1076"/>
          <ac:picMkLst>
            <pc:docMk/>
            <pc:sldMk cId="0" sldId="257"/>
            <ac:picMk id="37" creationId="{B11C5341-96B9-A92C-936A-021A73824D4B}"/>
          </ac:picMkLst>
        </pc:picChg>
        <pc:picChg chg="add del mod">
          <ac:chgData name="Mihir Desai" userId="695117b5bc98b919" providerId="LiveId" clId="{2A34252D-C460-483C-BFBD-492304223759}" dt="2024-12-01T17:03:01.371" v="1071" actId="1076"/>
          <ac:picMkLst>
            <pc:docMk/>
            <pc:sldMk cId="0" sldId="257"/>
            <ac:picMk id="41" creationId="{856D4B51-1430-CD6B-B80F-CF120AF76F6B}"/>
          </ac:picMkLst>
        </pc:picChg>
      </pc:sldChg>
      <pc:sldChg chg="modSp mod">
        <pc:chgData name="Mihir Desai" userId="695117b5bc98b919" providerId="LiveId" clId="{2A34252D-C460-483C-BFBD-492304223759}" dt="2024-12-01T16:42:41.324" v="634" actId="1038"/>
        <pc:sldMkLst>
          <pc:docMk/>
          <pc:sldMk cId="0" sldId="261"/>
        </pc:sldMkLst>
        <pc:picChg chg="mod">
          <ac:chgData name="Mihir Desai" userId="695117b5bc98b919" providerId="LiveId" clId="{2A34252D-C460-483C-BFBD-492304223759}" dt="2024-12-01T16:42:41.324" v="634" actId="1038"/>
          <ac:picMkLst>
            <pc:docMk/>
            <pc:sldMk cId="0" sldId="261"/>
            <ac:picMk id="2" creationId="{00000000-0000-0000-0000-000000000000}"/>
          </ac:picMkLst>
        </pc:picChg>
      </pc:sldChg>
      <pc:sldChg chg="modSp mod">
        <pc:chgData name="Mihir Desai" userId="695117b5bc98b919" providerId="LiveId" clId="{2A34252D-C460-483C-BFBD-492304223759}" dt="2024-12-01T16:21:53.271" v="209" actId="20577"/>
        <pc:sldMkLst>
          <pc:docMk/>
          <pc:sldMk cId="3175835593" sldId="269"/>
        </pc:sldMkLst>
        <pc:spChg chg="mod">
          <ac:chgData name="Mihir Desai" userId="695117b5bc98b919" providerId="LiveId" clId="{2A34252D-C460-483C-BFBD-492304223759}" dt="2024-12-01T16:21:53.271" v="209" actId="20577"/>
          <ac:spMkLst>
            <pc:docMk/>
            <pc:sldMk cId="3175835593" sldId="269"/>
            <ac:spMk id="5" creationId="{00000000-0000-0000-0000-000000000000}"/>
          </ac:spMkLst>
        </pc:spChg>
        <pc:picChg chg="mod">
          <ac:chgData name="Mihir Desai" userId="695117b5bc98b919" providerId="LiveId" clId="{2A34252D-C460-483C-BFBD-492304223759}" dt="2024-12-01T16:21:36.772" v="205" actId="14100"/>
          <ac:picMkLst>
            <pc:docMk/>
            <pc:sldMk cId="3175835593" sldId="269"/>
            <ac:picMk id="8" creationId="{AD9466B3-A886-4F2D-E2BC-9E03751F8E3B}"/>
          </ac:picMkLst>
        </pc:picChg>
      </pc:sldChg>
      <pc:sldChg chg="addSp delSp modSp mod">
        <pc:chgData name="Mihir Desai" userId="695117b5bc98b919" providerId="LiveId" clId="{2A34252D-C460-483C-BFBD-492304223759}" dt="2024-12-01T16:24:55.312" v="221" actId="1038"/>
        <pc:sldMkLst>
          <pc:docMk/>
          <pc:sldMk cId="1451354246" sldId="274"/>
        </pc:sldMkLst>
        <pc:spChg chg="add">
          <ac:chgData name="Mihir Desai" userId="695117b5bc98b919" providerId="LiveId" clId="{2A34252D-C460-483C-BFBD-492304223759}" dt="2024-12-01T16:23:08.507" v="210"/>
          <ac:spMkLst>
            <pc:docMk/>
            <pc:sldMk cId="1451354246" sldId="274"/>
            <ac:spMk id="4" creationId="{2DFB79DE-279D-77A5-FC20-AB4F40582226}"/>
          </ac:spMkLst>
        </pc:spChg>
        <pc:spChg chg="add mod">
          <ac:chgData name="Mihir Desai" userId="695117b5bc98b919" providerId="LiveId" clId="{2A34252D-C460-483C-BFBD-492304223759}" dt="2024-12-01T16:23:43.303" v="214" actId="14100"/>
          <ac:spMkLst>
            <pc:docMk/>
            <pc:sldMk cId="1451354246" sldId="274"/>
            <ac:spMk id="7" creationId="{63EB8B94-2111-9B12-C566-0F1104ABE239}"/>
          </ac:spMkLst>
        </pc:spChg>
        <pc:picChg chg="mod">
          <ac:chgData name="Mihir Desai" userId="695117b5bc98b919" providerId="LiveId" clId="{2A34252D-C460-483C-BFBD-492304223759}" dt="2024-12-01T16:24:55.312" v="221" actId="1038"/>
          <ac:picMkLst>
            <pc:docMk/>
            <pc:sldMk cId="1451354246" sldId="274"/>
            <ac:picMk id="2" creationId="{00000000-0000-0000-0000-000000000000}"/>
          </ac:picMkLst>
        </pc:picChg>
        <pc:picChg chg="del">
          <ac:chgData name="Mihir Desai" userId="695117b5bc98b919" providerId="LiveId" clId="{2A34252D-C460-483C-BFBD-492304223759}" dt="2024-12-01T16:23:14.325" v="211" actId="21"/>
          <ac:picMkLst>
            <pc:docMk/>
            <pc:sldMk cId="1451354246" sldId="274"/>
            <ac:picMk id="9" creationId="{1D1800F2-B6CD-EE3B-5B5B-EC0C149A3826}"/>
          </ac:picMkLst>
        </pc:picChg>
        <pc:picChg chg="add mod">
          <ac:chgData name="Mihir Desai" userId="695117b5bc98b919" providerId="LiveId" clId="{2A34252D-C460-483C-BFBD-492304223759}" dt="2024-12-01T16:24:43.427" v="220" actId="14100"/>
          <ac:picMkLst>
            <pc:docMk/>
            <pc:sldMk cId="1451354246" sldId="274"/>
            <ac:picMk id="10" creationId="{B3D66ACD-E072-1EFA-5536-467F622C278A}"/>
          </ac:picMkLst>
        </pc:picChg>
      </pc:sldChg>
      <pc:sldChg chg="modSp mod">
        <pc:chgData name="Mihir Desai" userId="695117b5bc98b919" providerId="LiveId" clId="{2A34252D-C460-483C-BFBD-492304223759}" dt="2024-12-01T16:57:25.697" v="940" actId="113"/>
        <pc:sldMkLst>
          <pc:docMk/>
          <pc:sldMk cId="1475875686" sldId="275"/>
        </pc:sldMkLst>
        <pc:spChg chg="mod">
          <ac:chgData name="Mihir Desai" userId="695117b5bc98b919" providerId="LiveId" clId="{2A34252D-C460-483C-BFBD-492304223759}" dt="2024-12-01T16:57:25.697" v="940" actId="113"/>
          <ac:spMkLst>
            <pc:docMk/>
            <pc:sldMk cId="1475875686" sldId="275"/>
            <ac:spMk id="3" creationId="{00000000-0000-0000-0000-000000000000}"/>
          </ac:spMkLst>
        </pc:spChg>
        <pc:picChg chg="mod">
          <ac:chgData name="Mihir Desai" userId="695117b5bc98b919" providerId="LiveId" clId="{2A34252D-C460-483C-BFBD-492304223759}" dt="2024-12-01T16:57:00.727" v="938" actId="1076"/>
          <ac:picMkLst>
            <pc:docMk/>
            <pc:sldMk cId="1475875686" sldId="275"/>
            <ac:picMk id="2" creationId="{00000000-0000-0000-0000-000000000000}"/>
          </ac:picMkLst>
        </pc:picChg>
      </pc:sldChg>
      <pc:sldChg chg="modSp mod">
        <pc:chgData name="Mihir Desai" userId="695117b5bc98b919" providerId="LiveId" clId="{2A34252D-C460-483C-BFBD-492304223759}" dt="2024-12-01T16:15:38.925" v="200" actId="1037"/>
        <pc:sldMkLst>
          <pc:docMk/>
          <pc:sldMk cId="1465729859" sldId="276"/>
        </pc:sldMkLst>
        <pc:picChg chg="mod">
          <ac:chgData name="Mihir Desai" userId="695117b5bc98b919" providerId="LiveId" clId="{2A34252D-C460-483C-BFBD-492304223759}" dt="2024-12-01T16:15:38.925" v="200" actId="1037"/>
          <ac:picMkLst>
            <pc:docMk/>
            <pc:sldMk cId="1465729859" sldId="276"/>
            <ac:picMk id="7" creationId="{222471E5-A961-D4CD-BE33-49E4DF6D69AE}"/>
          </ac:picMkLst>
        </pc:picChg>
      </pc:sldChg>
      <pc:sldChg chg="addSp delSp modSp new mod">
        <pc:chgData name="Mihir Desai" userId="695117b5bc98b919" providerId="LiveId" clId="{2A34252D-C460-483C-BFBD-492304223759}" dt="2024-12-01T16:58:04.737" v="954" actId="403"/>
        <pc:sldMkLst>
          <pc:docMk/>
          <pc:sldMk cId="3182070922" sldId="277"/>
        </pc:sldMkLst>
        <pc:spChg chg="add mod">
          <ac:chgData name="Mihir Desai" userId="695117b5bc98b919" providerId="LiveId" clId="{2A34252D-C460-483C-BFBD-492304223759}" dt="2024-12-01T16:27:26.499" v="258" actId="20577"/>
          <ac:spMkLst>
            <pc:docMk/>
            <pc:sldMk cId="3182070922" sldId="277"/>
            <ac:spMk id="3" creationId="{B34942E2-5889-C6B8-D160-89B50D69E73D}"/>
          </ac:spMkLst>
        </pc:spChg>
        <pc:spChg chg="add mod">
          <ac:chgData name="Mihir Desai" userId="695117b5bc98b919" providerId="LiveId" clId="{2A34252D-C460-483C-BFBD-492304223759}" dt="2024-12-01T16:35:57.701" v="488" actId="1076"/>
          <ac:spMkLst>
            <pc:docMk/>
            <pc:sldMk cId="3182070922" sldId="277"/>
            <ac:spMk id="5" creationId="{8F9FF35C-85E3-A1DD-4370-A40832F80277}"/>
          </ac:spMkLst>
        </pc:spChg>
        <pc:spChg chg="add mod">
          <ac:chgData name="Mihir Desai" userId="695117b5bc98b919" providerId="LiveId" clId="{2A34252D-C460-483C-BFBD-492304223759}" dt="2024-12-01T16:57:31.134" v="941" actId="113"/>
          <ac:spMkLst>
            <pc:docMk/>
            <pc:sldMk cId="3182070922" sldId="277"/>
            <ac:spMk id="6" creationId="{C35EC39C-4A7E-6C30-22CF-9E329CF1DF6B}"/>
          </ac:spMkLst>
        </pc:spChg>
        <pc:spChg chg="add del mod">
          <ac:chgData name="Mihir Desai" userId="695117b5bc98b919" providerId="LiveId" clId="{2A34252D-C460-483C-BFBD-492304223759}" dt="2024-12-01T16:34:12.143" v="453"/>
          <ac:spMkLst>
            <pc:docMk/>
            <pc:sldMk cId="3182070922" sldId="277"/>
            <ac:spMk id="7" creationId="{2FF0501A-22DF-7FE9-5487-0AFD09A00A11}"/>
          </ac:spMkLst>
        </pc:spChg>
        <pc:spChg chg="add mod">
          <ac:chgData name="Mihir Desai" userId="695117b5bc98b919" providerId="LiveId" clId="{2A34252D-C460-483C-BFBD-492304223759}" dt="2024-12-01T16:34:33.270" v="454" actId="767"/>
          <ac:spMkLst>
            <pc:docMk/>
            <pc:sldMk cId="3182070922" sldId="277"/>
            <ac:spMk id="8" creationId="{1012FC65-DF9F-C9F9-AC4F-8D56A4F09760}"/>
          </ac:spMkLst>
        </pc:spChg>
        <pc:spChg chg="add del mod">
          <ac:chgData name="Mihir Desai" userId="695117b5bc98b919" providerId="LiveId" clId="{2A34252D-C460-483C-BFBD-492304223759}" dt="2024-12-01T16:35:02.384" v="458"/>
          <ac:spMkLst>
            <pc:docMk/>
            <pc:sldMk cId="3182070922" sldId="277"/>
            <ac:spMk id="9" creationId="{A185FDDE-0A88-30FA-6D11-530DDF61F8F2}"/>
          </ac:spMkLst>
        </pc:spChg>
        <pc:spChg chg="add del">
          <ac:chgData name="Mihir Desai" userId="695117b5bc98b919" providerId="LiveId" clId="{2A34252D-C460-483C-BFBD-492304223759}" dt="2024-12-01T16:35:15.623" v="460" actId="22"/>
          <ac:spMkLst>
            <pc:docMk/>
            <pc:sldMk cId="3182070922" sldId="277"/>
            <ac:spMk id="11" creationId="{52A6EDA7-A9D1-7C38-6FFF-7E5B9B2F2DBA}"/>
          </ac:spMkLst>
        </pc:spChg>
        <pc:spChg chg="add mod">
          <ac:chgData name="Mihir Desai" userId="695117b5bc98b919" providerId="LiveId" clId="{2A34252D-C460-483C-BFBD-492304223759}" dt="2024-12-01T16:58:04.737" v="954" actId="403"/>
          <ac:spMkLst>
            <pc:docMk/>
            <pc:sldMk cId="3182070922" sldId="277"/>
            <ac:spMk id="12" creationId="{9DC66645-093B-1A31-108B-9C3ACC484E42}"/>
          </ac:spMkLst>
        </pc:spChg>
        <pc:picChg chg="add mod">
          <ac:chgData name="Mihir Desai" userId="695117b5bc98b919" providerId="LiveId" clId="{2A34252D-C460-483C-BFBD-492304223759}" dt="2024-12-01T16:27:09.285" v="253" actId="962"/>
          <ac:picMkLst>
            <pc:docMk/>
            <pc:sldMk cId="3182070922" sldId="277"/>
            <ac:picMk id="2" creationId="{5D91C49A-AAB8-16DD-1531-0219FE89DA2E}"/>
          </ac:picMkLst>
        </pc:picChg>
      </pc:sldChg>
      <pc:sldChg chg="addSp modSp new mod">
        <pc:chgData name="Mihir Desai" userId="695117b5bc98b919" providerId="LiveId" clId="{2A34252D-C460-483C-BFBD-492304223759}" dt="2024-12-01T16:55:19.380" v="931" actId="404"/>
        <pc:sldMkLst>
          <pc:docMk/>
          <pc:sldMk cId="3663008108" sldId="278"/>
        </pc:sldMkLst>
        <pc:spChg chg="add mod">
          <ac:chgData name="Mihir Desai" userId="695117b5bc98b919" providerId="LiveId" clId="{2A34252D-C460-483C-BFBD-492304223759}" dt="2024-12-01T16:48:31.335" v="704" actId="114"/>
          <ac:spMkLst>
            <pc:docMk/>
            <pc:sldMk cId="3663008108" sldId="278"/>
            <ac:spMk id="3" creationId="{82145CF5-0918-4BAB-AFD2-69FD86606A0B}"/>
          </ac:spMkLst>
        </pc:spChg>
        <pc:spChg chg="add mod">
          <ac:chgData name="Mihir Desai" userId="695117b5bc98b919" providerId="LiveId" clId="{2A34252D-C460-483C-BFBD-492304223759}" dt="2024-12-01T16:48:52.054" v="731" actId="5793"/>
          <ac:spMkLst>
            <pc:docMk/>
            <pc:sldMk cId="3663008108" sldId="278"/>
            <ac:spMk id="4" creationId="{A7B0CE97-0909-4906-37A4-2666D707C55B}"/>
          </ac:spMkLst>
        </pc:spChg>
        <pc:spChg chg="add mod">
          <ac:chgData name="Mihir Desai" userId="695117b5bc98b919" providerId="LiveId" clId="{2A34252D-C460-483C-BFBD-492304223759}" dt="2024-12-01T16:55:19.380" v="931" actId="404"/>
          <ac:spMkLst>
            <pc:docMk/>
            <pc:sldMk cId="3663008108" sldId="278"/>
            <ac:spMk id="7" creationId="{946B67AA-34CB-E5BF-FE32-AAE76DD27EFE}"/>
          </ac:spMkLst>
        </pc:spChg>
        <pc:picChg chg="add mod">
          <ac:chgData name="Mihir Desai" userId="695117b5bc98b919" providerId="LiveId" clId="{2A34252D-C460-483C-BFBD-492304223759}" dt="2024-12-01T16:49:26.136" v="740" actId="1076"/>
          <ac:picMkLst>
            <pc:docMk/>
            <pc:sldMk cId="3663008108" sldId="278"/>
            <ac:picMk id="2" creationId="{CC78C4D2-1F0D-9E8A-2DC3-88FD1488B01B}"/>
          </ac:picMkLst>
        </pc:picChg>
        <pc:picChg chg="add mod">
          <ac:chgData name="Mihir Desai" userId="695117b5bc98b919" providerId="LiveId" clId="{2A34252D-C460-483C-BFBD-492304223759}" dt="2024-12-01T16:54:28.950" v="908" actId="14100"/>
          <ac:picMkLst>
            <pc:docMk/>
            <pc:sldMk cId="3663008108" sldId="278"/>
            <ac:picMk id="6" creationId="{AD159874-9623-65E5-2DEE-662B8F748A4A}"/>
          </ac:picMkLst>
        </pc:picChg>
      </pc:sldChg>
      <pc:sldChg chg="addSp delSp modSp new mod">
        <pc:chgData name="Mihir Desai" userId="695117b5bc98b919" providerId="LiveId" clId="{2A34252D-C460-483C-BFBD-492304223759}" dt="2024-12-01T16:54:20.907" v="907" actId="20577"/>
        <pc:sldMkLst>
          <pc:docMk/>
          <pc:sldMk cId="2658238223" sldId="279"/>
        </pc:sldMkLst>
        <pc:spChg chg="add mod">
          <ac:chgData name="Mihir Desai" userId="695117b5bc98b919" providerId="LiveId" clId="{2A34252D-C460-483C-BFBD-492304223759}" dt="2024-12-01T16:50:07.440" v="751" actId="404"/>
          <ac:spMkLst>
            <pc:docMk/>
            <pc:sldMk cId="2658238223" sldId="279"/>
            <ac:spMk id="3" creationId="{72E80913-0416-DA88-D787-A45036CDB9AB}"/>
          </ac:spMkLst>
        </pc:spChg>
        <pc:spChg chg="add mod">
          <ac:chgData name="Mihir Desai" userId="695117b5bc98b919" providerId="LiveId" clId="{2A34252D-C460-483C-BFBD-492304223759}" dt="2024-12-01T16:50:45.649" v="791" actId="20577"/>
          <ac:spMkLst>
            <pc:docMk/>
            <pc:sldMk cId="2658238223" sldId="279"/>
            <ac:spMk id="5" creationId="{36547259-C2E7-216D-E6AF-1888F534CD82}"/>
          </ac:spMkLst>
        </pc:spChg>
        <pc:spChg chg="add mod">
          <ac:chgData name="Mihir Desai" userId="695117b5bc98b919" providerId="LiveId" clId="{2A34252D-C460-483C-BFBD-492304223759}" dt="2024-12-01T16:54:20.907" v="907" actId="20577"/>
          <ac:spMkLst>
            <pc:docMk/>
            <pc:sldMk cId="2658238223" sldId="279"/>
            <ac:spMk id="14" creationId="{B0F1F6EB-D1C6-DBCE-C9B2-3DF9AF2CEA91}"/>
          </ac:spMkLst>
        </pc:spChg>
        <pc:picChg chg="add mod">
          <ac:chgData name="Mihir Desai" userId="695117b5bc98b919" providerId="LiveId" clId="{2A34252D-C460-483C-BFBD-492304223759}" dt="2024-12-01T16:49:39.780" v="743"/>
          <ac:picMkLst>
            <pc:docMk/>
            <pc:sldMk cId="2658238223" sldId="279"/>
            <ac:picMk id="2" creationId="{D64BD71E-488B-2885-E065-6B6B0D37D236}"/>
          </ac:picMkLst>
        </pc:picChg>
        <pc:picChg chg="add del mod">
          <ac:chgData name="Mihir Desai" userId="695117b5bc98b919" providerId="LiveId" clId="{2A34252D-C460-483C-BFBD-492304223759}" dt="2024-12-01T16:51:37.065" v="795" actId="478"/>
          <ac:picMkLst>
            <pc:docMk/>
            <pc:sldMk cId="2658238223" sldId="279"/>
            <ac:picMk id="7" creationId="{5C5AD536-5F6C-3211-0FFF-A71251790840}"/>
          </ac:picMkLst>
        </pc:picChg>
        <pc:picChg chg="add mod">
          <ac:chgData name="Mihir Desai" userId="695117b5bc98b919" providerId="LiveId" clId="{2A34252D-C460-483C-BFBD-492304223759}" dt="2024-12-01T16:52:15.290" v="798" actId="1076"/>
          <ac:picMkLst>
            <pc:docMk/>
            <pc:sldMk cId="2658238223" sldId="279"/>
            <ac:picMk id="9" creationId="{4E29694E-3DBA-0888-F438-299B77845DE6}"/>
          </ac:picMkLst>
        </pc:picChg>
        <pc:picChg chg="add mod">
          <ac:chgData name="Mihir Desai" userId="695117b5bc98b919" providerId="LiveId" clId="{2A34252D-C460-483C-BFBD-492304223759}" dt="2024-12-01T16:53:16.164" v="811" actId="1076"/>
          <ac:picMkLst>
            <pc:docMk/>
            <pc:sldMk cId="2658238223" sldId="279"/>
            <ac:picMk id="11" creationId="{1E2F5F7E-9E4D-ABA7-B26A-B07CD41438D8}"/>
          </ac:picMkLst>
        </pc:picChg>
        <pc:picChg chg="add mod">
          <ac:chgData name="Mihir Desai" userId="695117b5bc98b919" providerId="LiveId" clId="{2A34252D-C460-483C-BFBD-492304223759}" dt="2024-12-01T16:53:12.683" v="810" actId="1076"/>
          <ac:picMkLst>
            <pc:docMk/>
            <pc:sldMk cId="2658238223" sldId="279"/>
            <ac:picMk id="13" creationId="{EEA080E8-8C12-2146-62DE-5B9F1658C3C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94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6798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47886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246267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20895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5797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4224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981098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pngall.com/cctv-png/download/60936"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hyperlink" Target="https://pexels.com/?utm_source=magicslides.app&amp;utm_medium=present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pexels.com/?utm_source=magicslides.app&amp;utm_medium=present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rawpixel.com/search?similar=1015328" TargetMode="External"/><Relationship Id="rId5" Type="http://schemas.openxmlformats.org/officeDocument/2006/relationships/image" Target="../media/image18.1"/><Relationship Id="rId4" Type="http://schemas.openxmlformats.org/officeDocument/2006/relationships/hyperlink" Target="https://pexels.com/?utm_source=magicslides.app&amp;utm_medium=present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hyperlink" Target="https://pexels.com/?utm_source=magicslides.app&amp;utm_medium=presentation"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iopscience.iop.org/article/10.1088/1755-1315/1101/8/082010/meta" TargetMode="External"/><Relationship Id="rId3" Type="http://schemas.openxmlformats.org/officeDocument/2006/relationships/image" Target="../media/image6.png"/><Relationship Id="rId7" Type="http://schemas.openxmlformats.org/officeDocument/2006/relationships/hyperlink" Target="https://doi.org/10.1016/j.edurev.2022.100453"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researchgate.net/publication/366998232_Paleoecology_of_settlements_of_the_Early_Iron_Age_-_the_Great_Migration_Period_in_the_Middle_Poochie_results_of_recent_studies" TargetMode="External"/><Relationship Id="rId5" Type="http://schemas.openxmlformats.org/officeDocument/2006/relationships/hyperlink" Target="https://doi.org/10.1167/tvst.8.1.16" TargetMode="External"/><Relationship Id="rId4" Type="http://schemas.openxmlformats.org/officeDocument/2006/relationships/hyperlink" Target="https://www.researchgate.net/publication/366998544_Student_attendance_with_face_recognition_LBPH_or_CNN_Systematic_literature_review" TargetMode="External"/><Relationship Id="rId9" Type="http://schemas.openxmlformats.org/officeDocument/2006/relationships/hyperlink" Target="https://pexels.com/?utm_source=magicslides.app&amp;utm_medium=present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tuarteiffert/RNN-for-Human-Activity-Recognition-using-2D-Pose-Input"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youtu.be/9jQGsUidKHs?si=ollZIibx3SMxSkVm" TargetMode="External"/><Relationship Id="rId5" Type="http://schemas.openxmlformats.org/officeDocument/2006/relationships/hyperlink" Target="https://youtube.com/playlist?list=PL18uP4AzeyVuqH7dRNmyLGR1USnSgfliV&amp;si=YLOIlN4PCyGg42Kl" TargetMode="External"/><Relationship Id="rId4" Type="http://schemas.openxmlformats.org/officeDocument/2006/relationships/hyperlink" Target="https://youtu.be/pNf4-d6fDoY?si=kOJqfJgDJ6EgdAjz"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hyperlink" Target="https://pexels.com/?utm_source=magicslides.app&amp;utm_medium=present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s://pexels.com/?utm_source=magicslides.app&amp;utm_medium=present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vinodbidwaik.com/2021/06/problem-solving-solutions-that-creates.html" TargetMode="External"/><Relationship Id="rId5" Type="http://schemas.openxmlformats.org/officeDocument/2006/relationships/image" Target="../media/image8.png"/><Relationship Id="rId4" Type="http://schemas.openxmlformats.org/officeDocument/2006/relationships/hyperlink" Target="https://pexels.com/?utm_source=magicslides.app&amp;utm_medium=present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hyperlink" Target="https://pexels.com/?utm_source=magicslides.app&amp;utm_medium=present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hyperlink" Target="https://pexels.com/?utm_source=magicslides.app&amp;utm_medium=present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hyperlink" Target="https://pexels.com/?utm_source=magicslides.app&amp;utm_medium=presenta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092" y="0"/>
            <a:ext cx="9144000" cy="5143500"/>
          </a:xfrm>
          <a:prstGeom prst="rect">
            <a:avLst/>
          </a:prstGeom>
        </p:spPr>
      </p:pic>
      <p:sp>
        <p:nvSpPr>
          <p:cNvPr id="3" name="Text 0"/>
          <p:cNvSpPr/>
          <p:nvPr/>
        </p:nvSpPr>
        <p:spPr>
          <a:xfrm>
            <a:off x="3657600" y="1543050"/>
            <a:ext cx="1828800" cy="274320"/>
          </a:xfrm>
          <a:prstGeom prst="rect">
            <a:avLst/>
          </a:prstGeom>
          <a:noFill/>
          <a:ln/>
        </p:spPr>
        <p:txBody>
          <a:bodyPr wrap="square" rtlCol="0" anchor="b"/>
          <a:lstStyle/>
          <a:p>
            <a:pPr marL="0" indent="0" algn="ctr">
              <a:buNone/>
            </a:pPr>
            <a:endParaRPr lang="en-US" sz="1100" dirty="0"/>
          </a:p>
        </p:txBody>
      </p:sp>
      <p:pic>
        <p:nvPicPr>
          <p:cNvPr id="4" name="Image 1" descr="preencoded.png"/>
          <p:cNvPicPr>
            <a:picLocks noChangeAspect="1"/>
          </p:cNvPicPr>
          <p:nvPr/>
        </p:nvPicPr>
        <p:blipFill>
          <a:blip r:embed="rId4"/>
          <a:stretch>
            <a:fillRect/>
          </a:stretch>
        </p:blipFill>
        <p:spPr>
          <a:xfrm>
            <a:off x="1828800" y="1595869"/>
            <a:ext cx="5486400" cy="1028700"/>
          </a:xfrm>
          <a:prstGeom prst="rect">
            <a:avLst/>
          </a:prstGeom>
        </p:spPr>
      </p:pic>
      <p:sp>
        <p:nvSpPr>
          <p:cNvPr id="5" name="Text 1"/>
          <p:cNvSpPr/>
          <p:nvPr/>
        </p:nvSpPr>
        <p:spPr>
          <a:xfrm>
            <a:off x="1828800" y="1566694"/>
            <a:ext cx="5486400" cy="1028700"/>
          </a:xfrm>
          <a:prstGeom prst="rect">
            <a:avLst/>
          </a:prstGeom>
          <a:noFill/>
          <a:ln/>
        </p:spPr>
        <p:txBody>
          <a:bodyPr wrap="square" rtlCol="0" anchor="ctr"/>
          <a:lstStyle/>
          <a:p>
            <a:pPr marL="0" indent="0" algn="ctr">
              <a:buNone/>
            </a:pPr>
            <a:r>
              <a:rPr lang="en-US" sz="2400" b="1" dirty="0">
                <a:solidFill>
                  <a:srgbClr val="000000"/>
                </a:solidFill>
                <a:latin typeface="Plus Jakarta Sans" pitchFamily="34" charset="0"/>
                <a:ea typeface="Plus Jakarta Sans" pitchFamily="34" charset="-122"/>
                <a:cs typeface="Plus Jakarta Sans" pitchFamily="34" charset="-120"/>
              </a:rPr>
              <a:t>Intelligent CCTV Surveillance Systems</a:t>
            </a:r>
            <a:endParaRPr lang="en-US" sz="2400" dirty="0"/>
          </a:p>
        </p:txBody>
      </p:sp>
      <p:sp>
        <p:nvSpPr>
          <p:cNvPr id="6" name="Text 2"/>
          <p:cNvSpPr/>
          <p:nvPr/>
        </p:nvSpPr>
        <p:spPr>
          <a:xfrm>
            <a:off x="1828800" y="2983230"/>
            <a:ext cx="2215662" cy="1645920"/>
          </a:xfrm>
          <a:prstGeom prst="rect">
            <a:avLst/>
          </a:prstGeom>
          <a:noFill/>
          <a:ln/>
        </p:spPr>
        <p:txBody>
          <a:bodyPr wrap="square" rtlCol="0" anchor="t"/>
          <a:lstStyle/>
          <a:p>
            <a:pPr marL="0" indent="0" algn="ctr">
              <a:lnSpc>
                <a:spcPts val="1300"/>
              </a:lnSpc>
              <a:buNone/>
            </a:pPr>
            <a:endParaRPr lang="en-US" sz="1100" dirty="0"/>
          </a:p>
        </p:txBody>
      </p:sp>
      <p:sp>
        <p:nvSpPr>
          <p:cNvPr id="7" name="TextBox 6">
            <a:extLst>
              <a:ext uri="{FF2B5EF4-FFF2-40B4-BE49-F238E27FC236}">
                <a16:creationId xmlns:a16="http://schemas.microsoft.com/office/drawing/2014/main" id="{153734EC-3336-B868-E23F-1D478B7DEFA8}"/>
              </a:ext>
            </a:extLst>
          </p:cNvPr>
          <p:cNvSpPr txBox="1"/>
          <p:nvPr/>
        </p:nvSpPr>
        <p:spPr>
          <a:xfrm>
            <a:off x="3539407" y="860465"/>
            <a:ext cx="2011000" cy="369332"/>
          </a:xfrm>
          <a:prstGeom prst="rect">
            <a:avLst/>
          </a:prstGeom>
          <a:noFill/>
        </p:spPr>
        <p:txBody>
          <a:bodyPr wrap="none" rtlCol="0">
            <a:spAutoFit/>
          </a:bodyPr>
          <a:lstStyle/>
          <a:p>
            <a:r>
              <a:rPr lang="en-US" dirty="0"/>
              <a:t>A Literature Review</a:t>
            </a:r>
            <a:endParaRPr lang="en-IN" dirty="0"/>
          </a:p>
        </p:txBody>
      </p:sp>
      <p:sp>
        <p:nvSpPr>
          <p:cNvPr id="8" name="TextBox 7">
            <a:extLst>
              <a:ext uri="{FF2B5EF4-FFF2-40B4-BE49-F238E27FC236}">
                <a16:creationId xmlns:a16="http://schemas.microsoft.com/office/drawing/2014/main" id="{17D6B469-E1FA-79DB-1D04-5DB35C1A9F8C}"/>
              </a:ext>
            </a:extLst>
          </p:cNvPr>
          <p:cNvSpPr txBox="1"/>
          <p:nvPr/>
        </p:nvSpPr>
        <p:spPr>
          <a:xfrm>
            <a:off x="2357120" y="2620588"/>
            <a:ext cx="5669281" cy="338554"/>
          </a:xfrm>
          <a:prstGeom prst="rect">
            <a:avLst/>
          </a:prstGeom>
          <a:noFill/>
        </p:spPr>
        <p:txBody>
          <a:bodyPr wrap="square" rtlCol="0">
            <a:spAutoFit/>
          </a:bodyPr>
          <a:lstStyle/>
          <a:p>
            <a:r>
              <a:rPr lang="en-US" sz="1600" dirty="0"/>
              <a:t>Advancements, Applications, and Ethical Concerns</a:t>
            </a:r>
          </a:p>
        </p:txBody>
      </p:sp>
      <p:pic>
        <p:nvPicPr>
          <p:cNvPr id="12" name="Picture 11">
            <a:extLst>
              <a:ext uri="{FF2B5EF4-FFF2-40B4-BE49-F238E27FC236}">
                <a16:creationId xmlns:a16="http://schemas.microsoft.com/office/drawing/2014/main" id="{BAA418D4-4B16-3373-B11F-E211A49C0A0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71068" y="184040"/>
            <a:ext cx="1086610" cy="668242"/>
          </a:xfrm>
          <a:prstGeom prst="rect">
            <a:avLst/>
          </a:prstGeom>
        </p:spPr>
      </p:pic>
      <p:sp>
        <p:nvSpPr>
          <p:cNvPr id="9" name="TextBox 8">
            <a:extLst>
              <a:ext uri="{FF2B5EF4-FFF2-40B4-BE49-F238E27FC236}">
                <a16:creationId xmlns:a16="http://schemas.microsoft.com/office/drawing/2014/main" id="{854D65F3-6259-7A87-087D-846F15DED6C3}"/>
              </a:ext>
            </a:extLst>
          </p:cNvPr>
          <p:cNvSpPr txBox="1"/>
          <p:nvPr/>
        </p:nvSpPr>
        <p:spPr>
          <a:xfrm>
            <a:off x="406400" y="3075015"/>
            <a:ext cx="3133007" cy="1200329"/>
          </a:xfrm>
          <a:prstGeom prst="rect">
            <a:avLst/>
          </a:prstGeom>
          <a:noFill/>
        </p:spPr>
        <p:txBody>
          <a:bodyPr wrap="square" rtlCol="0">
            <a:spAutoFit/>
          </a:bodyPr>
          <a:lstStyle/>
          <a:p>
            <a:r>
              <a:rPr lang="en-IN" sz="1200" b="1" i="1" u="sng" dirty="0"/>
              <a:t>Project Members:</a:t>
            </a:r>
          </a:p>
          <a:p>
            <a:endParaRPr lang="en-IN" sz="1200" b="1" i="1" u="sng" dirty="0"/>
          </a:p>
          <a:p>
            <a:r>
              <a:rPr lang="en-IN" sz="1200" b="1" dirty="0"/>
              <a:t>Priyank Sutaria - 60004220164</a:t>
            </a:r>
            <a:br>
              <a:rPr lang="en-IN" sz="1200" b="1" dirty="0"/>
            </a:br>
            <a:r>
              <a:rPr lang="en-IN" sz="1200" b="1" dirty="0"/>
              <a:t>Sujal </a:t>
            </a:r>
            <a:r>
              <a:rPr lang="en-IN" sz="1200" b="1" dirty="0" err="1"/>
              <a:t>Moradiya</a:t>
            </a:r>
            <a:r>
              <a:rPr lang="en-IN" sz="1200" b="1" dirty="0"/>
              <a:t>- 60004220165</a:t>
            </a:r>
          </a:p>
          <a:p>
            <a:r>
              <a:rPr lang="en-IN" sz="1200" b="1" dirty="0"/>
              <a:t>Mihir Desai- 60004220047</a:t>
            </a:r>
          </a:p>
          <a:p>
            <a:r>
              <a:rPr lang="en-IN" sz="1200" b="1" dirty="0" err="1"/>
              <a:t>Sneh</a:t>
            </a:r>
            <a:r>
              <a:rPr lang="en-IN" sz="1200" b="1" dirty="0"/>
              <a:t> Dholia-60004220044</a:t>
            </a:r>
          </a:p>
        </p:txBody>
      </p:sp>
      <p:sp>
        <p:nvSpPr>
          <p:cNvPr id="11" name="TextBox 10">
            <a:extLst>
              <a:ext uri="{FF2B5EF4-FFF2-40B4-BE49-F238E27FC236}">
                <a16:creationId xmlns:a16="http://schemas.microsoft.com/office/drawing/2014/main" id="{D1DF32CE-DF87-BC77-EB8E-C0DCD28683A0}"/>
              </a:ext>
            </a:extLst>
          </p:cNvPr>
          <p:cNvSpPr txBox="1"/>
          <p:nvPr/>
        </p:nvSpPr>
        <p:spPr>
          <a:xfrm>
            <a:off x="6394027" y="3075015"/>
            <a:ext cx="2215662" cy="646331"/>
          </a:xfrm>
          <a:prstGeom prst="rect">
            <a:avLst/>
          </a:prstGeom>
          <a:noFill/>
        </p:spPr>
        <p:txBody>
          <a:bodyPr wrap="square" rtlCol="0">
            <a:spAutoFit/>
          </a:bodyPr>
          <a:lstStyle/>
          <a:p>
            <a:r>
              <a:rPr lang="en-IN" sz="1200" b="1" i="1" u="sng" dirty="0"/>
              <a:t>Project Guide:</a:t>
            </a:r>
          </a:p>
          <a:p>
            <a:endParaRPr lang="en-IN" sz="1200" b="1" i="1" u="sng" dirty="0"/>
          </a:p>
          <a:p>
            <a:r>
              <a:rPr lang="en-IN" sz="1200" b="1" dirty="0"/>
              <a:t>Prof. Pranit Bari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Results and Accuracy of Models</a:t>
            </a:r>
          </a:p>
        </p:txBody>
      </p:sp>
      <p:sp>
        <p:nvSpPr>
          <p:cNvPr id="5" name="Text 1"/>
          <p:cNvSpPr/>
          <p:nvPr/>
        </p:nvSpPr>
        <p:spPr>
          <a:xfrm>
            <a:off x="548640" y="1234440"/>
            <a:ext cx="4114800" cy="2743200"/>
          </a:xfrm>
          <a:prstGeom prst="rect">
            <a:avLst/>
          </a:prstGeom>
          <a:noFill/>
          <a:ln/>
        </p:spPr>
        <p:txBody>
          <a:bodyPr wrap="square" rtlCol="0" anchor="t"/>
          <a:lstStyle/>
          <a:p>
            <a:pPr>
              <a:lnSpc>
                <a:spcPts val="2000"/>
              </a:lnSpc>
              <a:spcAft>
                <a:spcPts val="1200"/>
              </a:spcAft>
              <a:buSzPct val="100000"/>
            </a:pPr>
            <a:r>
              <a:rPr lang="en-IN" sz="1200" b="1" dirty="0">
                <a:latin typeface="Plus Jakarta Sans"/>
              </a:rPr>
              <a:t>7.      Recurrent Neural Networks (RNNs)</a:t>
            </a:r>
            <a:r>
              <a:rPr lang="en-IN" sz="1200" dirty="0">
                <a:latin typeface="Plus Jakarta Sans"/>
              </a:rPr>
              <a:t>:</a:t>
            </a:r>
            <a:endParaRPr lang="en-US" sz="1200" b="1" dirty="0">
              <a:latin typeface="Plus Jakarta Sans"/>
            </a:endParaRPr>
          </a:p>
          <a:p>
            <a:pPr marL="628650" lvl="1" indent="-171450">
              <a:spcAft>
                <a:spcPts val="1200"/>
              </a:spcAft>
              <a:buSzPct val="100000"/>
              <a:buFont typeface="Arial" panose="020B0604020202020204" pitchFamily="34" charset="0"/>
              <a:buChar char="•"/>
            </a:pPr>
            <a:r>
              <a:rPr lang="en-US" sz="1100" dirty="0">
                <a:latin typeface="Plus Jakarta Sans"/>
              </a:rPr>
              <a:t>Use: Behavior pattern recognition over time.</a:t>
            </a:r>
          </a:p>
          <a:p>
            <a:pPr marL="628650" lvl="1" indent="-171450">
              <a:spcAft>
                <a:spcPts val="1200"/>
              </a:spcAft>
              <a:buSzPct val="100000"/>
              <a:buFont typeface="Arial" panose="020B0604020202020204" pitchFamily="34" charset="0"/>
              <a:buChar char="•"/>
            </a:pPr>
            <a:r>
              <a:rPr lang="en-US" sz="1100" dirty="0">
                <a:latin typeface="Plus Jakarta Sans"/>
              </a:rPr>
              <a:t>Accuracy: Suitable for sequential data analysis, effective in identifying behavior trends.</a:t>
            </a:r>
          </a:p>
          <a:p>
            <a:pPr marL="628650" lvl="1" indent="-171450">
              <a:spcAft>
                <a:spcPts val="1200"/>
              </a:spcAft>
              <a:buSzPct val="100000"/>
              <a:buFont typeface="Arial" panose="020B0604020202020204" pitchFamily="34" charset="0"/>
              <a:buChar char="•"/>
            </a:pPr>
            <a:r>
              <a:rPr lang="en-US" sz="1100" dirty="0">
                <a:latin typeface="Plus Jakarta Sans"/>
              </a:rPr>
              <a:t>Application: Educational surveillance for real-time monitoring of student engagement.</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B44376A1-B8ED-78EA-359C-77651DE6612B}"/>
              </a:ext>
            </a:extLst>
          </p:cNvPr>
          <p:cNvPicPr>
            <a:picLocks noChangeAspect="1"/>
          </p:cNvPicPr>
          <p:nvPr/>
        </p:nvPicPr>
        <p:blipFill>
          <a:blip r:embed="rId5"/>
          <a:srcRect/>
          <a:stretch/>
        </p:blipFill>
        <p:spPr>
          <a:xfrm>
            <a:off x="4572000" y="933870"/>
            <a:ext cx="3931920" cy="3043770"/>
          </a:xfrm>
          <a:prstGeom prst="rect">
            <a:avLst/>
          </a:prstGeom>
        </p:spPr>
      </p:pic>
    </p:spTree>
    <p:extLst>
      <p:ext uri="{BB962C8B-B14F-4D97-AF65-F5344CB8AC3E}">
        <p14:creationId xmlns:p14="http://schemas.microsoft.com/office/powerpoint/2010/main" val="2099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Architecture: </a:t>
            </a:r>
          </a:p>
        </p:txBody>
      </p:sp>
      <p:sp>
        <p:nvSpPr>
          <p:cNvPr id="5" name="Text 1"/>
          <p:cNvSpPr/>
          <p:nvPr/>
        </p:nvSpPr>
        <p:spPr>
          <a:xfrm>
            <a:off x="548640" y="1234440"/>
            <a:ext cx="4114800" cy="2743200"/>
          </a:xfrm>
          <a:prstGeom prst="rect">
            <a:avLst/>
          </a:prstGeom>
          <a:noFill/>
          <a:ln/>
        </p:spPr>
        <p:txBody>
          <a:bodyPr wrap="square" rtlCol="0" anchor="t"/>
          <a:lstStyle/>
          <a:p>
            <a:pPr>
              <a:lnSpc>
                <a:spcPts val="2000"/>
              </a:lnSpc>
              <a:spcAft>
                <a:spcPts val="1200"/>
              </a:spcAft>
              <a:buSzPct val="100000"/>
            </a:pPr>
            <a:endParaRPr lang="en-US" sz="1100" dirty="0">
              <a:latin typeface="Plus Jakarta Sans"/>
            </a:endParaRP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7" name="Picture 6">
            <a:extLst>
              <a:ext uri="{FF2B5EF4-FFF2-40B4-BE49-F238E27FC236}">
                <a16:creationId xmlns:a16="http://schemas.microsoft.com/office/drawing/2014/main" id="{222471E5-A961-D4CD-BE33-49E4DF6D69AE}"/>
              </a:ext>
            </a:extLst>
          </p:cNvPr>
          <p:cNvPicPr>
            <a:picLocks noChangeAspect="1"/>
          </p:cNvPicPr>
          <p:nvPr/>
        </p:nvPicPr>
        <p:blipFill>
          <a:blip r:embed="rId5"/>
          <a:stretch>
            <a:fillRect/>
          </a:stretch>
        </p:blipFill>
        <p:spPr>
          <a:xfrm>
            <a:off x="633046" y="485335"/>
            <a:ext cx="7995971" cy="4440987"/>
          </a:xfrm>
          <a:prstGeom prst="rect">
            <a:avLst/>
          </a:prstGeom>
        </p:spPr>
      </p:pic>
    </p:spTree>
    <p:extLst>
      <p:ext uri="{BB962C8B-B14F-4D97-AF65-F5344CB8AC3E}">
        <p14:creationId xmlns:p14="http://schemas.microsoft.com/office/powerpoint/2010/main" val="146572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Feasibility and Viability</a:t>
            </a:r>
          </a:p>
        </p:txBody>
      </p:sp>
      <p:sp>
        <p:nvSpPr>
          <p:cNvPr id="5" name="Text 1"/>
          <p:cNvSpPr/>
          <p:nvPr/>
        </p:nvSpPr>
        <p:spPr>
          <a:xfrm>
            <a:off x="562709" y="1045845"/>
            <a:ext cx="8201466" cy="2743200"/>
          </a:xfrm>
          <a:prstGeom prst="rect">
            <a:avLst/>
          </a:prstGeom>
          <a:noFill/>
          <a:ln/>
        </p:spPr>
        <p:txBody>
          <a:bodyPr wrap="square" rtlCol="0" anchor="t"/>
          <a:lstStyle/>
          <a:p>
            <a:pPr marL="228600" indent="-228600">
              <a:spcAft>
                <a:spcPts val="1200"/>
              </a:spcAft>
              <a:buSzPct val="100000"/>
              <a:buFont typeface="+mj-lt"/>
              <a:buAutoNum type="arabicPeriod"/>
            </a:pPr>
            <a:r>
              <a:rPr lang="en-US" sz="1200" dirty="0">
                <a:latin typeface="Plus Jakarta Sans"/>
              </a:rPr>
              <a:t>Feasibility:</a:t>
            </a:r>
          </a:p>
          <a:p>
            <a:pPr marL="628650" lvl="1" indent="-171450">
              <a:spcAft>
                <a:spcPts val="1200"/>
              </a:spcAft>
              <a:buSzPct val="100000"/>
              <a:buFont typeface="Arial" panose="020B0604020202020204" pitchFamily="34" charset="0"/>
              <a:buChar char="•"/>
            </a:pPr>
            <a:r>
              <a:rPr lang="en-US" sz="1200" b="1" dirty="0">
                <a:latin typeface="Plus Jakarta Sans"/>
              </a:rPr>
              <a:t>Technical Feasibility: </a:t>
            </a:r>
            <a:r>
              <a:rPr lang="en-US" sz="1200" dirty="0">
                <a:latin typeface="Plus Jakarta Sans"/>
              </a:rPr>
              <a:t>AI models like CNNs are highly accurate for real-time monitoring and can be integrated with existing systems.</a:t>
            </a:r>
          </a:p>
          <a:p>
            <a:pPr marL="628650" lvl="1" indent="-171450">
              <a:spcAft>
                <a:spcPts val="1200"/>
              </a:spcAft>
              <a:buSzPct val="100000"/>
              <a:buFont typeface="Arial" panose="020B0604020202020204" pitchFamily="34" charset="0"/>
              <a:buChar char="•"/>
            </a:pPr>
            <a:r>
              <a:rPr lang="en-US" sz="1200" b="1" dirty="0">
                <a:latin typeface="Plus Jakarta Sans"/>
              </a:rPr>
              <a:t>Operational Feasibility: </a:t>
            </a:r>
            <a:r>
              <a:rPr lang="en-US" sz="1200" dirty="0">
                <a:latin typeface="Plus Jakarta Sans"/>
              </a:rPr>
              <a:t>Scalable with existing infrastructure; initial costs are high but offset by long-term efficiency gains.</a:t>
            </a:r>
          </a:p>
          <a:p>
            <a:pPr marL="228600" indent="-228600">
              <a:spcAft>
                <a:spcPts val="1200"/>
              </a:spcAft>
              <a:buSzPct val="100000"/>
              <a:buFont typeface="+mj-lt"/>
              <a:buAutoNum type="arabicPeriod"/>
            </a:pPr>
            <a:r>
              <a:rPr lang="en-US" sz="1200" dirty="0">
                <a:latin typeface="Plus Jakarta Sans"/>
              </a:rPr>
              <a:t>Challenges and Risks:</a:t>
            </a:r>
          </a:p>
          <a:p>
            <a:pPr marL="628650" lvl="1" indent="-171450">
              <a:spcAft>
                <a:spcPts val="1200"/>
              </a:spcAft>
              <a:buSzPct val="100000"/>
              <a:buFont typeface="Arial" panose="020B0604020202020204" pitchFamily="34" charset="0"/>
              <a:buChar char="•"/>
            </a:pPr>
            <a:r>
              <a:rPr lang="en-US" sz="1200" b="1" dirty="0">
                <a:latin typeface="Plus Jakarta Sans"/>
              </a:rPr>
              <a:t>Data Privacy: </a:t>
            </a:r>
            <a:r>
              <a:rPr lang="en-US" sz="1200" dirty="0">
                <a:latin typeface="Plus Jakarta Sans"/>
              </a:rPr>
              <a:t>Facial recognition and behavior analysis raise privacy concerns; handling sensitive data requires strict compliance with regulations like GDPR.</a:t>
            </a:r>
          </a:p>
          <a:p>
            <a:pPr marL="628650" lvl="1" indent="-171450">
              <a:spcAft>
                <a:spcPts val="1200"/>
              </a:spcAft>
              <a:buSzPct val="100000"/>
              <a:buFont typeface="Arial" panose="020B0604020202020204" pitchFamily="34" charset="0"/>
              <a:buChar char="•"/>
            </a:pPr>
            <a:r>
              <a:rPr lang="en-US" sz="1200" b="1" dirty="0">
                <a:latin typeface="Plus Jakarta Sans"/>
              </a:rPr>
              <a:t>Regulatory Compliance: </a:t>
            </a:r>
            <a:r>
              <a:rPr lang="en-US" sz="1200" dirty="0">
                <a:latin typeface="Plus Jakarta Sans"/>
              </a:rPr>
              <a:t>Adhering to legal frameworks is essential to avoid ethical and legal issues.</a:t>
            </a:r>
          </a:p>
          <a:p>
            <a:pPr marL="628650" lvl="1" indent="-171450">
              <a:spcAft>
                <a:spcPts val="1200"/>
              </a:spcAft>
              <a:buSzPct val="100000"/>
              <a:buFont typeface="Arial" panose="020B0604020202020204" pitchFamily="34" charset="0"/>
              <a:buChar char="•"/>
            </a:pPr>
            <a:r>
              <a:rPr lang="en-US" sz="1200" b="1" dirty="0">
                <a:latin typeface="Plus Jakarta Sans"/>
              </a:rPr>
              <a:t>Potential Bias: </a:t>
            </a:r>
            <a:r>
              <a:rPr lang="en-US" sz="1200" dirty="0">
                <a:latin typeface="Plus Jakarta Sans"/>
              </a:rPr>
              <a:t>AI systems need careful testing to avoid bias and ensure fair monitoring.</a:t>
            </a:r>
          </a:p>
          <a:p>
            <a:pPr marL="228600" indent="-228600">
              <a:spcAft>
                <a:spcPts val="1200"/>
              </a:spcAft>
              <a:buSzPct val="100000"/>
              <a:buFont typeface="+mj-lt"/>
              <a:buAutoNum type="arabicPeriod"/>
            </a:pPr>
            <a:r>
              <a:rPr lang="en-US" sz="1200" dirty="0">
                <a:latin typeface="Plus Jakarta Sans"/>
              </a:rPr>
              <a:t>Viability:</a:t>
            </a:r>
          </a:p>
          <a:p>
            <a:pPr marL="628650" lvl="1" indent="-171450">
              <a:spcAft>
                <a:spcPts val="1200"/>
              </a:spcAft>
              <a:buSzPct val="100000"/>
              <a:buFont typeface="Arial" panose="020B0604020202020204" pitchFamily="34" charset="0"/>
              <a:buChar char="•"/>
            </a:pPr>
            <a:r>
              <a:rPr lang="en-US" sz="1200" dirty="0">
                <a:latin typeface="Plus Jakarta Sans"/>
              </a:rPr>
              <a:t>The system is viable for improving security and efficiency but depends on addressing privacy, regulatory, and ethical concerns.</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10" name="Picture 9">
            <a:extLst>
              <a:ext uri="{FF2B5EF4-FFF2-40B4-BE49-F238E27FC236}">
                <a16:creationId xmlns:a16="http://schemas.microsoft.com/office/drawing/2014/main" id="{EC87317A-ACCA-389A-6371-B7622AB22F6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32320" y="398889"/>
            <a:ext cx="1561514" cy="10403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C78C4D2-1F0D-9E8A-2DC3-88FD1488B01B}"/>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82145CF5-0918-4BAB-AFD2-69FD86606A0B}"/>
              </a:ext>
            </a:extLst>
          </p:cNvPr>
          <p:cNvSpPr txBox="1"/>
          <p:nvPr/>
        </p:nvSpPr>
        <p:spPr>
          <a:xfrm>
            <a:off x="2441786" y="440267"/>
            <a:ext cx="4260428" cy="461665"/>
          </a:xfrm>
          <a:prstGeom prst="rect">
            <a:avLst/>
          </a:prstGeom>
          <a:noFill/>
        </p:spPr>
        <p:txBody>
          <a:bodyPr wrap="square" rtlCol="0">
            <a:spAutoFit/>
          </a:bodyPr>
          <a:lstStyle/>
          <a:p>
            <a:pPr algn="ctr"/>
            <a:r>
              <a:rPr lang="en-IN" sz="2400" b="1" u="sng" dirty="0"/>
              <a:t>Results of our Model :</a:t>
            </a:r>
          </a:p>
        </p:txBody>
      </p:sp>
      <p:sp>
        <p:nvSpPr>
          <p:cNvPr id="4" name="TextBox 3">
            <a:extLst>
              <a:ext uri="{FF2B5EF4-FFF2-40B4-BE49-F238E27FC236}">
                <a16:creationId xmlns:a16="http://schemas.microsoft.com/office/drawing/2014/main" id="{A7B0CE97-0909-4906-37A4-2666D707C55B}"/>
              </a:ext>
            </a:extLst>
          </p:cNvPr>
          <p:cNvSpPr txBox="1"/>
          <p:nvPr/>
        </p:nvSpPr>
        <p:spPr>
          <a:xfrm>
            <a:off x="514773" y="1354667"/>
            <a:ext cx="8243147" cy="646331"/>
          </a:xfrm>
          <a:prstGeom prst="rect">
            <a:avLst/>
          </a:prstGeom>
          <a:noFill/>
        </p:spPr>
        <p:txBody>
          <a:bodyPr wrap="square" rtlCol="0">
            <a:spAutoFit/>
          </a:bodyPr>
          <a:lstStyle/>
          <a:p>
            <a:pPr marL="342900" indent="-342900">
              <a:buAutoNum type="arabicPeriod"/>
            </a:pPr>
            <a:r>
              <a:rPr lang="en-IN" dirty="0" err="1"/>
              <a:t>Haar</a:t>
            </a:r>
            <a:r>
              <a:rPr lang="en-IN" dirty="0"/>
              <a:t> Cascade model :</a:t>
            </a:r>
          </a:p>
          <a:p>
            <a:endParaRPr lang="en-IN" dirty="0"/>
          </a:p>
        </p:txBody>
      </p:sp>
      <p:pic>
        <p:nvPicPr>
          <p:cNvPr id="6" name="Picture 5">
            <a:extLst>
              <a:ext uri="{FF2B5EF4-FFF2-40B4-BE49-F238E27FC236}">
                <a16:creationId xmlns:a16="http://schemas.microsoft.com/office/drawing/2014/main" id="{AD159874-9623-65E5-2DEE-662B8F748A4A}"/>
              </a:ext>
            </a:extLst>
          </p:cNvPr>
          <p:cNvPicPr>
            <a:picLocks noChangeAspect="1"/>
          </p:cNvPicPr>
          <p:nvPr/>
        </p:nvPicPr>
        <p:blipFill>
          <a:blip r:embed="rId3"/>
          <a:stretch>
            <a:fillRect/>
          </a:stretch>
        </p:blipFill>
        <p:spPr>
          <a:xfrm>
            <a:off x="568959" y="1743051"/>
            <a:ext cx="6258562" cy="2623893"/>
          </a:xfrm>
          <a:prstGeom prst="rect">
            <a:avLst/>
          </a:prstGeom>
        </p:spPr>
      </p:pic>
      <p:sp>
        <p:nvSpPr>
          <p:cNvPr id="7" name="TextBox 6">
            <a:extLst>
              <a:ext uri="{FF2B5EF4-FFF2-40B4-BE49-F238E27FC236}">
                <a16:creationId xmlns:a16="http://schemas.microsoft.com/office/drawing/2014/main" id="{946B67AA-34CB-E5BF-FE32-AAE76DD27EFE}"/>
              </a:ext>
            </a:extLst>
          </p:cNvPr>
          <p:cNvSpPr txBox="1"/>
          <p:nvPr/>
        </p:nvSpPr>
        <p:spPr>
          <a:xfrm>
            <a:off x="568959" y="4461326"/>
            <a:ext cx="7139094" cy="369332"/>
          </a:xfrm>
          <a:prstGeom prst="rect">
            <a:avLst/>
          </a:prstGeom>
          <a:noFill/>
        </p:spPr>
        <p:txBody>
          <a:bodyPr wrap="square" rtlCol="0">
            <a:spAutoFit/>
          </a:bodyPr>
          <a:lstStyle/>
          <a:p>
            <a:pPr algn="ctr"/>
            <a:r>
              <a:rPr lang="en-IN" dirty="0"/>
              <a:t>Face Recognition</a:t>
            </a:r>
          </a:p>
        </p:txBody>
      </p:sp>
    </p:spTree>
    <p:extLst>
      <p:ext uri="{BB962C8B-B14F-4D97-AF65-F5344CB8AC3E}">
        <p14:creationId xmlns:p14="http://schemas.microsoft.com/office/powerpoint/2010/main" val="3663008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64BD71E-488B-2885-E065-6B6B0D37D236}"/>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72E80913-0416-DA88-D787-A45036CDB9AB}"/>
              </a:ext>
            </a:extLst>
          </p:cNvPr>
          <p:cNvSpPr txBox="1"/>
          <p:nvPr/>
        </p:nvSpPr>
        <p:spPr>
          <a:xfrm>
            <a:off x="1937173" y="501227"/>
            <a:ext cx="4761654" cy="461665"/>
          </a:xfrm>
          <a:prstGeom prst="rect">
            <a:avLst/>
          </a:prstGeom>
          <a:noFill/>
        </p:spPr>
        <p:txBody>
          <a:bodyPr wrap="square" rtlCol="0">
            <a:spAutoFit/>
          </a:bodyPr>
          <a:lstStyle/>
          <a:p>
            <a:pPr algn="ctr"/>
            <a:r>
              <a:rPr lang="en-IN" sz="2400" b="1" u="sng" dirty="0"/>
              <a:t>Results of our Model :</a:t>
            </a:r>
          </a:p>
        </p:txBody>
      </p:sp>
      <p:sp>
        <p:nvSpPr>
          <p:cNvPr id="5" name="TextBox 4">
            <a:extLst>
              <a:ext uri="{FF2B5EF4-FFF2-40B4-BE49-F238E27FC236}">
                <a16:creationId xmlns:a16="http://schemas.microsoft.com/office/drawing/2014/main" id="{36547259-C2E7-216D-E6AF-1888F534CD82}"/>
              </a:ext>
            </a:extLst>
          </p:cNvPr>
          <p:cNvSpPr txBox="1"/>
          <p:nvPr/>
        </p:nvSpPr>
        <p:spPr>
          <a:xfrm>
            <a:off x="362374" y="1190675"/>
            <a:ext cx="4626186" cy="646331"/>
          </a:xfrm>
          <a:prstGeom prst="rect">
            <a:avLst/>
          </a:prstGeom>
          <a:noFill/>
        </p:spPr>
        <p:txBody>
          <a:bodyPr wrap="square">
            <a:spAutoFit/>
          </a:bodyPr>
          <a:lstStyle/>
          <a:p>
            <a:r>
              <a:rPr lang="en-IN" dirty="0"/>
              <a:t>2.  RNN-LSTM:</a:t>
            </a:r>
          </a:p>
          <a:p>
            <a:endParaRPr lang="en-IN" dirty="0"/>
          </a:p>
        </p:txBody>
      </p:sp>
      <p:pic>
        <p:nvPicPr>
          <p:cNvPr id="9" name="Picture 8">
            <a:extLst>
              <a:ext uri="{FF2B5EF4-FFF2-40B4-BE49-F238E27FC236}">
                <a16:creationId xmlns:a16="http://schemas.microsoft.com/office/drawing/2014/main" id="{4E29694E-3DBA-0888-F438-299B77845DE6}"/>
              </a:ext>
            </a:extLst>
          </p:cNvPr>
          <p:cNvPicPr>
            <a:picLocks noChangeAspect="1"/>
          </p:cNvPicPr>
          <p:nvPr/>
        </p:nvPicPr>
        <p:blipFill>
          <a:blip r:embed="rId3"/>
          <a:stretch>
            <a:fillRect/>
          </a:stretch>
        </p:blipFill>
        <p:spPr>
          <a:xfrm>
            <a:off x="517777" y="1610398"/>
            <a:ext cx="2144963" cy="1696097"/>
          </a:xfrm>
          <a:prstGeom prst="rect">
            <a:avLst/>
          </a:prstGeom>
        </p:spPr>
      </p:pic>
      <p:pic>
        <p:nvPicPr>
          <p:cNvPr id="11" name="Picture 10">
            <a:extLst>
              <a:ext uri="{FF2B5EF4-FFF2-40B4-BE49-F238E27FC236}">
                <a16:creationId xmlns:a16="http://schemas.microsoft.com/office/drawing/2014/main" id="{1E2F5F7E-9E4D-ABA7-B26A-B07CD41438D8}"/>
              </a:ext>
            </a:extLst>
          </p:cNvPr>
          <p:cNvPicPr>
            <a:picLocks noChangeAspect="1"/>
          </p:cNvPicPr>
          <p:nvPr/>
        </p:nvPicPr>
        <p:blipFill>
          <a:blip r:embed="rId4"/>
          <a:stretch>
            <a:fillRect/>
          </a:stretch>
        </p:blipFill>
        <p:spPr>
          <a:xfrm>
            <a:off x="3339908" y="1593267"/>
            <a:ext cx="2144963" cy="1711111"/>
          </a:xfrm>
          <a:prstGeom prst="rect">
            <a:avLst/>
          </a:prstGeom>
        </p:spPr>
      </p:pic>
      <p:pic>
        <p:nvPicPr>
          <p:cNvPr id="13" name="Picture 12">
            <a:extLst>
              <a:ext uri="{FF2B5EF4-FFF2-40B4-BE49-F238E27FC236}">
                <a16:creationId xmlns:a16="http://schemas.microsoft.com/office/drawing/2014/main" id="{EEA080E8-8C12-2146-62DE-5B9F1658C3C8}"/>
              </a:ext>
            </a:extLst>
          </p:cNvPr>
          <p:cNvPicPr>
            <a:picLocks noChangeAspect="1"/>
          </p:cNvPicPr>
          <p:nvPr/>
        </p:nvPicPr>
        <p:blipFill>
          <a:blip r:embed="rId5"/>
          <a:stretch>
            <a:fillRect/>
          </a:stretch>
        </p:blipFill>
        <p:spPr>
          <a:xfrm>
            <a:off x="6162040" y="1630069"/>
            <a:ext cx="2125314" cy="1696097"/>
          </a:xfrm>
          <a:prstGeom prst="rect">
            <a:avLst/>
          </a:prstGeom>
        </p:spPr>
      </p:pic>
      <p:sp>
        <p:nvSpPr>
          <p:cNvPr id="14" name="TextBox 13">
            <a:extLst>
              <a:ext uri="{FF2B5EF4-FFF2-40B4-BE49-F238E27FC236}">
                <a16:creationId xmlns:a16="http://schemas.microsoft.com/office/drawing/2014/main" id="{B0F1F6EB-D1C6-DBCE-C9B2-3DF9AF2CEA91}"/>
              </a:ext>
            </a:extLst>
          </p:cNvPr>
          <p:cNvSpPr txBox="1"/>
          <p:nvPr/>
        </p:nvSpPr>
        <p:spPr>
          <a:xfrm>
            <a:off x="609600" y="3664373"/>
            <a:ext cx="7677754" cy="307777"/>
          </a:xfrm>
          <a:prstGeom prst="rect">
            <a:avLst/>
          </a:prstGeom>
          <a:noFill/>
        </p:spPr>
        <p:txBody>
          <a:bodyPr wrap="square" rtlCol="0">
            <a:spAutoFit/>
          </a:bodyPr>
          <a:lstStyle/>
          <a:p>
            <a:r>
              <a:rPr lang="en-IN" sz="1400" dirty="0"/>
              <a:t>  Standing position		        Sitting position		                 Writing </a:t>
            </a:r>
          </a:p>
        </p:txBody>
      </p:sp>
    </p:spTree>
    <p:extLst>
      <p:ext uri="{BB962C8B-B14F-4D97-AF65-F5344CB8AC3E}">
        <p14:creationId xmlns:p14="http://schemas.microsoft.com/office/powerpoint/2010/main" val="2658238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02515-E7D0-C55B-DC18-1F1F3012F28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DA05E5B-5422-2114-8535-7879A889CAF2}"/>
              </a:ext>
            </a:extLst>
          </p:cNvPr>
          <p:cNvPicPr>
            <a:picLocks noChangeAspect="1"/>
          </p:cNvPicPr>
          <p:nvPr/>
        </p:nvPicPr>
        <p:blipFill>
          <a:blip r:embed="rId2"/>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56B6412F-9513-8288-9A53-2C256140BE58}"/>
              </a:ext>
            </a:extLst>
          </p:cNvPr>
          <p:cNvSpPr txBox="1"/>
          <p:nvPr/>
        </p:nvSpPr>
        <p:spPr>
          <a:xfrm>
            <a:off x="1937173" y="501227"/>
            <a:ext cx="4761654" cy="461665"/>
          </a:xfrm>
          <a:prstGeom prst="rect">
            <a:avLst/>
          </a:prstGeom>
          <a:noFill/>
        </p:spPr>
        <p:txBody>
          <a:bodyPr wrap="square" rtlCol="0">
            <a:spAutoFit/>
          </a:bodyPr>
          <a:lstStyle/>
          <a:p>
            <a:pPr algn="ctr"/>
            <a:r>
              <a:rPr lang="en-IN" sz="2400" b="1" u="sng" dirty="0"/>
              <a:t>Results of our Model :</a:t>
            </a:r>
          </a:p>
        </p:txBody>
      </p:sp>
      <p:sp>
        <p:nvSpPr>
          <p:cNvPr id="5" name="TextBox 4">
            <a:extLst>
              <a:ext uri="{FF2B5EF4-FFF2-40B4-BE49-F238E27FC236}">
                <a16:creationId xmlns:a16="http://schemas.microsoft.com/office/drawing/2014/main" id="{E687A832-02B8-31B0-9962-68B94DC04382}"/>
              </a:ext>
            </a:extLst>
          </p:cNvPr>
          <p:cNvSpPr txBox="1"/>
          <p:nvPr/>
        </p:nvSpPr>
        <p:spPr>
          <a:xfrm>
            <a:off x="362374" y="1190675"/>
            <a:ext cx="4626186" cy="646331"/>
          </a:xfrm>
          <a:prstGeom prst="rect">
            <a:avLst/>
          </a:prstGeom>
          <a:noFill/>
        </p:spPr>
        <p:txBody>
          <a:bodyPr wrap="square">
            <a:spAutoFit/>
          </a:bodyPr>
          <a:lstStyle/>
          <a:p>
            <a:r>
              <a:rPr lang="en-IN" dirty="0"/>
              <a:t>3.  YOLOv8</a:t>
            </a:r>
          </a:p>
          <a:p>
            <a:endParaRPr lang="en-IN" dirty="0"/>
          </a:p>
        </p:txBody>
      </p:sp>
      <p:pic>
        <p:nvPicPr>
          <p:cNvPr id="6" name="Picture 5" descr="A person looking at a cellphone&#10;&#10;Description automatically generated">
            <a:extLst>
              <a:ext uri="{FF2B5EF4-FFF2-40B4-BE49-F238E27FC236}">
                <a16:creationId xmlns:a16="http://schemas.microsoft.com/office/drawing/2014/main" id="{CA8DE2B7-E766-3E89-19D8-D2ADB007BEF5}"/>
              </a:ext>
            </a:extLst>
          </p:cNvPr>
          <p:cNvPicPr>
            <a:picLocks noChangeAspect="1"/>
          </p:cNvPicPr>
          <p:nvPr/>
        </p:nvPicPr>
        <p:blipFill>
          <a:blip r:embed="rId3"/>
          <a:stretch>
            <a:fillRect/>
          </a:stretch>
        </p:blipFill>
        <p:spPr>
          <a:xfrm>
            <a:off x="734953" y="1626367"/>
            <a:ext cx="2648328" cy="2092179"/>
          </a:xfrm>
          <a:prstGeom prst="rect">
            <a:avLst/>
          </a:prstGeom>
        </p:spPr>
      </p:pic>
      <p:sp>
        <p:nvSpPr>
          <p:cNvPr id="7" name="TextBox 6">
            <a:extLst>
              <a:ext uri="{FF2B5EF4-FFF2-40B4-BE49-F238E27FC236}">
                <a16:creationId xmlns:a16="http://schemas.microsoft.com/office/drawing/2014/main" id="{AB038D1D-DFD2-0454-B09D-860C64062D53}"/>
              </a:ext>
            </a:extLst>
          </p:cNvPr>
          <p:cNvSpPr txBox="1"/>
          <p:nvPr/>
        </p:nvSpPr>
        <p:spPr>
          <a:xfrm>
            <a:off x="1355879" y="3792099"/>
            <a:ext cx="1406475" cy="307777"/>
          </a:xfrm>
          <a:prstGeom prst="rect">
            <a:avLst/>
          </a:prstGeom>
          <a:noFill/>
        </p:spPr>
        <p:txBody>
          <a:bodyPr wrap="none" rtlCol="0">
            <a:spAutoFit/>
          </a:bodyPr>
          <a:lstStyle/>
          <a:p>
            <a:r>
              <a:rPr lang="en-US" sz="1400" dirty="0"/>
              <a:t>Object detection</a:t>
            </a:r>
            <a:endParaRPr lang="en-IN" sz="1400" dirty="0"/>
          </a:p>
        </p:txBody>
      </p:sp>
    </p:spTree>
    <p:extLst>
      <p:ext uri="{BB962C8B-B14F-4D97-AF65-F5344CB8AC3E}">
        <p14:creationId xmlns:p14="http://schemas.microsoft.com/office/powerpoint/2010/main" val="1342997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319" y="0"/>
            <a:ext cx="9144000" cy="5143500"/>
          </a:xfrm>
          <a:prstGeom prst="rect">
            <a:avLst/>
          </a:prstGeom>
        </p:spPr>
      </p:pic>
      <p:sp>
        <p:nvSpPr>
          <p:cNvPr id="3" name="Text 0"/>
          <p:cNvSpPr/>
          <p:nvPr/>
        </p:nvSpPr>
        <p:spPr>
          <a:xfrm>
            <a:off x="548640" y="771524"/>
            <a:ext cx="7498080" cy="332789"/>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cs typeface="Plus Jakarta Sans" pitchFamily="34" charset="-120"/>
              </a:rPr>
              <a:t> Future Scope: Intelligent Surveillance in Corporate Environments</a:t>
            </a:r>
            <a:endParaRPr lang="en-US" sz="2000" dirty="0"/>
          </a:p>
        </p:txBody>
      </p:sp>
      <p:sp>
        <p:nvSpPr>
          <p:cNvPr id="5" name="Text 1"/>
          <p:cNvSpPr/>
          <p:nvPr/>
        </p:nvSpPr>
        <p:spPr>
          <a:xfrm>
            <a:off x="548640" y="1234440"/>
            <a:ext cx="4712677" cy="2743200"/>
          </a:xfrm>
          <a:prstGeom prst="rect">
            <a:avLst/>
          </a:prstGeom>
          <a:noFill/>
          <a:ln/>
        </p:spPr>
        <p:txBody>
          <a:bodyPr wrap="square" rtlCol="0" anchor="t"/>
          <a:lstStyle/>
          <a:p>
            <a:pPr marL="228600" indent="-228600">
              <a:spcAft>
                <a:spcPts val="1200"/>
              </a:spcAft>
              <a:buSzPct val="100000"/>
              <a:buFont typeface="+mj-lt"/>
              <a:buAutoNum type="arabicPeriod"/>
            </a:pPr>
            <a:r>
              <a:rPr lang="en-US" sz="1200" dirty="0">
                <a:latin typeface="Plus Jakarta Sans"/>
              </a:rPr>
              <a:t>Employee Productivity Monitoring:</a:t>
            </a:r>
          </a:p>
          <a:p>
            <a:pPr marL="628650" lvl="1" indent="-171450">
              <a:spcAft>
                <a:spcPts val="1200"/>
              </a:spcAft>
              <a:buSzPct val="100000"/>
              <a:buFont typeface="Arial" panose="020B0604020202020204" pitchFamily="34" charset="0"/>
              <a:buChar char="•"/>
            </a:pPr>
            <a:r>
              <a:rPr lang="en-US" sz="1200" dirty="0">
                <a:latin typeface="Plus Jakarta Sans"/>
              </a:rPr>
              <a:t>AI can help track employee engagement, analyze workspace usage, and identify inefficiencies in real-time, leading to improved productivity.</a:t>
            </a:r>
          </a:p>
          <a:p>
            <a:pPr marL="628650" lvl="1" indent="-171450">
              <a:spcAft>
                <a:spcPts val="1200"/>
              </a:spcAft>
              <a:buSzPct val="100000"/>
              <a:buFont typeface="Arial" panose="020B0604020202020204" pitchFamily="34" charset="0"/>
              <a:buChar char="•"/>
            </a:pPr>
            <a:r>
              <a:rPr lang="en-US" sz="1200" dirty="0">
                <a:latin typeface="Plus Jakarta Sans"/>
              </a:rPr>
              <a:t>Example: Automated detection of underutilized spaces or prolonged idle time can help optimize workflow.</a:t>
            </a:r>
          </a:p>
          <a:p>
            <a:pPr marL="228600" indent="-228600">
              <a:spcAft>
                <a:spcPts val="1200"/>
              </a:spcAft>
              <a:buSzPct val="100000"/>
              <a:buFont typeface="+mj-lt"/>
              <a:buAutoNum type="arabicPeriod"/>
            </a:pPr>
            <a:r>
              <a:rPr lang="en-US" sz="1200" dirty="0">
                <a:latin typeface="Plus Jakarta Sans"/>
              </a:rPr>
              <a:t>Security and Access Control:</a:t>
            </a:r>
          </a:p>
          <a:p>
            <a:pPr marL="628650" lvl="1" indent="-171450">
              <a:spcAft>
                <a:spcPts val="1200"/>
              </a:spcAft>
              <a:buSzPct val="100000"/>
              <a:buFont typeface="Arial" panose="020B0604020202020204" pitchFamily="34" charset="0"/>
              <a:buChar char="•"/>
            </a:pPr>
            <a:r>
              <a:rPr lang="en-US" sz="1200" dirty="0">
                <a:latin typeface="Plus Jakarta Sans"/>
              </a:rPr>
              <a:t>AI systems monitor for unauthorized access or suspicious activities, enhancing overall security.</a:t>
            </a:r>
          </a:p>
          <a:p>
            <a:pPr marL="628650" lvl="1" indent="-171450">
              <a:spcAft>
                <a:spcPts val="1200"/>
              </a:spcAft>
              <a:buSzPct val="100000"/>
              <a:buFont typeface="Arial" panose="020B0604020202020204" pitchFamily="34" charset="0"/>
              <a:buChar char="•"/>
            </a:pPr>
            <a:r>
              <a:rPr lang="en-US" sz="1200" dirty="0">
                <a:latin typeface="Plus Jakarta Sans"/>
              </a:rPr>
              <a:t>Example: Real-time alerts for security breaches or restricted area violations, ensuring faster response times.</a:t>
            </a:r>
          </a:p>
          <a:p>
            <a:pPr marL="228600" indent="-228600">
              <a:lnSpc>
                <a:spcPts val="2000"/>
              </a:lnSpc>
              <a:spcAft>
                <a:spcPts val="1200"/>
              </a:spcAft>
              <a:buSzPct val="100000"/>
              <a:buFont typeface="+mj-lt"/>
              <a:buAutoNum type="arabicPeriod"/>
            </a:pPr>
            <a:endParaRPr lang="en-US" sz="1200" dirty="0"/>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CD86CAEF-2DB7-B80B-B43E-0B8B2E1628A0}"/>
              </a:ext>
            </a:extLst>
          </p:cNvPr>
          <p:cNvPicPr>
            <a:picLocks noChangeAspect="1"/>
          </p:cNvPicPr>
          <p:nvPr/>
        </p:nvPicPr>
        <p:blipFill>
          <a:blip r:embed="rId5"/>
          <a:stretch>
            <a:fillRect/>
          </a:stretch>
        </p:blipFill>
        <p:spPr>
          <a:xfrm>
            <a:off x="5531591" y="1307306"/>
            <a:ext cx="3281717" cy="24931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73" y="0"/>
            <a:ext cx="9144000" cy="5143500"/>
          </a:xfrm>
          <a:prstGeom prst="rect">
            <a:avLst/>
          </a:prstGeom>
        </p:spPr>
      </p:pic>
      <p:sp>
        <p:nvSpPr>
          <p:cNvPr id="3" name="Text 0"/>
          <p:cNvSpPr/>
          <p:nvPr/>
        </p:nvSpPr>
        <p:spPr>
          <a:xfrm>
            <a:off x="548640" y="771525"/>
            <a:ext cx="5219114" cy="274320"/>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rPr>
              <a:t>References</a:t>
            </a:r>
            <a:br>
              <a:rPr lang="en-US" sz="2000" b="1" dirty="0">
                <a:solidFill>
                  <a:srgbClr val="000000"/>
                </a:solidFill>
                <a:latin typeface="Plus Jakarta Sans" pitchFamily="34" charset="0"/>
                <a:ea typeface="Plus Jakarta Sans" pitchFamily="34" charset="-122"/>
              </a:rPr>
            </a:br>
            <a:r>
              <a:rPr lang="en-US" sz="1400" b="1" dirty="0">
                <a:solidFill>
                  <a:srgbClr val="000000"/>
                </a:solidFill>
                <a:latin typeface="Plus Jakarta Sans" pitchFamily="34" charset="0"/>
                <a:ea typeface="Plus Jakarta Sans" pitchFamily="34" charset="-122"/>
              </a:rPr>
              <a:t>Research papers:</a:t>
            </a:r>
            <a:endParaRPr lang="en-US" sz="2000" dirty="0"/>
          </a:p>
        </p:txBody>
      </p:sp>
      <p:sp>
        <p:nvSpPr>
          <p:cNvPr id="5" name="Text 1"/>
          <p:cNvSpPr/>
          <p:nvPr/>
        </p:nvSpPr>
        <p:spPr>
          <a:xfrm>
            <a:off x="548639" y="991772"/>
            <a:ext cx="8201465" cy="2985868"/>
          </a:xfrm>
          <a:prstGeom prst="rect">
            <a:avLst/>
          </a:prstGeom>
          <a:noFill/>
          <a:ln/>
        </p:spPr>
        <p:txBody>
          <a:bodyPr wrap="square" rtlCol="0" anchor="t"/>
          <a:lstStyle/>
          <a:p>
            <a:pPr marL="171450" indent="-171450">
              <a:spcAft>
                <a:spcPts val="1200"/>
              </a:spcAft>
              <a:buSzPct val="100000"/>
              <a:buFont typeface="Arial" panose="020B0604020202020204" pitchFamily="34" charset="0"/>
              <a:buChar char="•"/>
            </a:pPr>
            <a:r>
              <a:rPr lang="en-US" sz="1200" dirty="0">
                <a:latin typeface="Plus Jakarta Sans"/>
              </a:rPr>
              <a:t>Arslan, Y., &amp; </a:t>
            </a:r>
            <a:r>
              <a:rPr lang="en-US" sz="1200" dirty="0" err="1">
                <a:latin typeface="Plus Jakarta Sans"/>
              </a:rPr>
              <a:t>Canbolat</a:t>
            </a:r>
            <a:r>
              <a:rPr lang="en-US" sz="1200" dirty="0">
                <a:latin typeface="Plus Jakarta Sans"/>
              </a:rPr>
              <a:t>, H. (2022). Sound-based alarming video surveillance system design. Multimedia Tools and Applications, 81, 7969–7991.</a:t>
            </a:r>
          </a:p>
          <a:p>
            <a:pPr marL="171450" indent="-171450" algn="l">
              <a:buFont typeface="Arial" panose="020B0604020202020204" pitchFamily="34" charset="0"/>
              <a:buChar char="•"/>
            </a:pPr>
            <a:r>
              <a:rPr lang="en-US" sz="1200" dirty="0">
                <a:latin typeface="Plus Jakarta Sans"/>
              </a:rPr>
              <a:t>Budiman, A., Fabian, </a:t>
            </a:r>
            <a:r>
              <a:rPr lang="en-US" sz="1200" dirty="0" err="1">
                <a:latin typeface="Plus Jakarta Sans"/>
              </a:rPr>
              <a:t>Yaputera</a:t>
            </a:r>
            <a:r>
              <a:rPr lang="en-US" sz="1200" dirty="0">
                <a:latin typeface="Plus Jakarta Sans"/>
              </a:rPr>
              <a:t>, R. A., </a:t>
            </a:r>
            <a:r>
              <a:rPr lang="en-US" sz="1200" dirty="0" err="1">
                <a:latin typeface="Plus Jakarta Sans"/>
              </a:rPr>
              <a:t>Achmad</a:t>
            </a:r>
            <a:r>
              <a:rPr lang="en-US" sz="1200" dirty="0">
                <a:latin typeface="Plus Jakarta Sans"/>
              </a:rPr>
              <a:t>, S., &amp; Kurniawan, A. (2022). Student attendance with face recognition (LBPH or CNN): Systematic literature review. Retrieved from </a:t>
            </a:r>
            <a:r>
              <a:rPr lang="en-US" sz="1200" dirty="0">
                <a:latin typeface="Plus Jakarta Sans"/>
                <a:hlinkClick r:id="rId4"/>
              </a:rPr>
              <a:t>ResearchGate. </a:t>
            </a:r>
            <a:endParaRPr lang="en-IN" sz="1200" b="0" i="0" u="none" strike="noStrike" baseline="0" dirty="0">
              <a:solidFill>
                <a:srgbClr val="000000"/>
              </a:solidFill>
              <a:latin typeface="Plus Jakarta Sans"/>
            </a:endParaRPr>
          </a:p>
          <a:p>
            <a:pPr algn="l"/>
            <a:endParaRPr lang="en-US" sz="1200" dirty="0">
              <a:latin typeface="Plus Jakarta Sans"/>
            </a:endParaRPr>
          </a:p>
          <a:p>
            <a:pPr marL="171450" indent="-171450">
              <a:spcAft>
                <a:spcPts val="1200"/>
              </a:spcAft>
              <a:buSzPct val="100000"/>
              <a:buFont typeface="Arial" panose="020B0604020202020204" pitchFamily="34" charset="0"/>
              <a:buChar char="•"/>
            </a:pPr>
            <a:r>
              <a:rPr lang="en-US" sz="1200" dirty="0">
                <a:latin typeface="Plus Jakarta Sans"/>
              </a:rPr>
              <a:t>Hamm, L. M., Mistry, K., Black, J. M., Grant, C. C., &amp; Dakin, S. C. (2019). Impact of children’s postural variation on viewing distance and estimated visual acuity. Translational Vision Science &amp; Technology, 8(1), 16. </a:t>
            </a:r>
            <a:r>
              <a:rPr lang="en-US" sz="1200" dirty="0">
                <a:latin typeface="Plus Jakarta Sans"/>
                <a:hlinkClick r:id="rId5"/>
              </a:rPr>
              <a:t>https://doi.org/10.1167/tvst.8.1.16</a:t>
            </a:r>
            <a:endParaRPr lang="en-US" sz="1200" dirty="0">
              <a:latin typeface="Plus Jakarta Sans"/>
            </a:endParaRPr>
          </a:p>
          <a:p>
            <a:pPr marL="171450" indent="-171450" algn="l">
              <a:buFont typeface="Arial" panose="020B0604020202020204" pitchFamily="34" charset="0"/>
              <a:buChar char="•"/>
            </a:pPr>
            <a:r>
              <a:rPr lang="en-US" sz="1200" dirty="0">
                <a:latin typeface="Plus Jakarta Sans"/>
              </a:rPr>
              <a:t>Khandelwal, A., Narang, R., &amp; Dubey, A. (2022). Employee performance monitoring using OpenCV and WMI. Retrieved from </a:t>
            </a:r>
            <a:r>
              <a:rPr lang="en-IN" sz="1200" b="0" i="0" u="none" strike="noStrike" baseline="0" dirty="0">
                <a:solidFill>
                  <a:srgbClr val="0462C1"/>
                </a:solidFill>
                <a:latin typeface="Plus Jakarta Sans"/>
                <a:hlinkClick r:id="rId6"/>
              </a:rPr>
              <a:t>ResearchGate</a:t>
            </a:r>
            <a:r>
              <a:rPr lang="en-IN" sz="1200" b="0" i="0" u="none" strike="noStrike" baseline="0" dirty="0">
                <a:solidFill>
                  <a:srgbClr val="000000"/>
                </a:solidFill>
                <a:latin typeface="Plus Jakarta Sans"/>
                <a:hlinkClick r:id="rId6"/>
              </a:rPr>
              <a:t>.</a:t>
            </a:r>
            <a:endParaRPr lang="en-IN" sz="1200" b="0" i="0" u="none" strike="noStrike" baseline="0" dirty="0">
              <a:solidFill>
                <a:srgbClr val="000000"/>
              </a:solidFill>
              <a:latin typeface="Plus Jakarta Sans"/>
            </a:endParaRPr>
          </a:p>
          <a:p>
            <a:pPr algn="l"/>
            <a:endParaRPr lang="en-US" sz="1200" dirty="0">
              <a:latin typeface="Plus Jakarta Sans"/>
            </a:endParaRPr>
          </a:p>
          <a:p>
            <a:pPr marL="171450" indent="-171450">
              <a:spcAft>
                <a:spcPts val="1200"/>
              </a:spcAft>
              <a:buSzPct val="100000"/>
              <a:buFont typeface="Arial" panose="020B0604020202020204" pitchFamily="34" charset="0"/>
              <a:buChar char="•"/>
            </a:pPr>
            <a:r>
              <a:rPr lang="en-US" sz="1200" dirty="0">
                <a:latin typeface="Plus Jakarta Sans"/>
              </a:rPr>
              <a:t>König, J., </a:t>
            </a:r>
            <a:r>
              <a:rPr lang="en-US" sz="1200" dirty="0" err="1">
                <a:latin typeface="Plus Jakarta Sans"/>
              </a:rPr>
              <a:t>Santagata</a:t>
            </a:r>
            <a:r>
              <a:rPr lang="en-US" sz="1200" dirty="0">
                <a:latin typeface="Plus Jakarta Sans"/>
              </a:rPr>
              <a:t>, R., </a:t>
            </a:r>
            <a:r>
              <a:rPr lang="en-US" sz="1200" dirty="0" err="1">
                <a:latin typeface="Plus Jakarta Sans"/>
              </a:rPr>
              <a:t>Scheiner</a:t>
            </a:r>
            <a:r>
              <a:rPr lang="en-US" sz="1200" dirty="0">
                <a:latin typeface="Plus Jakarta Sans"/>
              </a:rPr>
              <a:t>, T., </a:t>
            </a:r>
            <a:r>
              <a:rPr lang="en-US" sz="1200" dirty="0" err="1">
                <a:latin typeface="Plus Jakarta Sans"/>
              </a:rPr>
              <a:t>Adleff</a:t>
            </a:r>
            <a:r>
              <a:rPr lang="en-US" sz="1200" dirty="0">
                <a:latin typeface="Plus Jakarta Sans"/>
              </a:rPr>
              <a:t>, A.-K., Yang, X., &amp; Kaiser, G. (2022). Teacher noticing: A systematic literature review of conceptualizations, research designs, and findings on learning to notice. Educational Research Review, 36, Article 100453. </a:t>
            </a:r>
            <a:r>
              <a:rPr lang="en-US" sz="1200" dirty="0">
                <a:latin typeface="Plus Jakarta Sans"/>
                <a:hlinkClick r:id="rId7"/>
              </a:rPr>
              <a:t>https://doi.org/10.1016/j.edurev.2022.100453</a:t>
            </a:r>
            <a:endParaRPr lang="en-US" sz="1200" dirty="0">
              <a:latin typeface="Plus Jakarta Sans"/>
            </a:endParaRPr>
          </a:p>
          <a:p>
            <a:pPr marL="171450" indent="-171450">
              <a:spcAft>
                <a:spcPts val="1200"/>
              </a:spcAft>
              <a:buSzPct val="100000"/>
              <a:buFont typeface="Arial" panose="020B0604020202020204" pitchFamily="34" charset="0"/>
              <a:buChar char="•"/>
            </a:pPr>
            <a:r>
              <a:rPr lang="en-US" sz="1200" dirty="0">
                <a:latin typeface="Plus Jakarta Sans"/>
              </a:rPr>
              <a:t>Wu, R. W., </a:t>
            </a:r>
            <a:r>
              <a:rPr lang="en-US" sz="1200" dirty="0" err="1">
                <a:latin typeface="Plus Jakarta Sans"/>
              </a:rPr>
              <a:t>Yiu</a:t>
            </a:r>
            <a:r>
              <a:rPr lang="en-US" sz="1200" dirty="0">
                <a:latin typeface="Plus Jakarta Sans"/>
              </a:rPr>
              <a:t>, T. W., &amp; </a:t>
            </a:r>
            <a:r>
              <a:rPr lang="en-US" sz="1200" dirty="0" err="1">
                <a:latin typeface="Plus Jakarta Sans"/>
              </a:rPr>
              <a:t>Jelodar</a:t>
            </a:r>
            <a:r>
              <a:rPr lang="en-US" sz="1200" dirty="0">
                <a:latin typeface="Plus Jakarta Sans"/>
              </a:rPr>
              <a:t>, M. B. (2022). Real-time employee monitoring technologies in the construction sector – Effect readiness and theoretical perspectives: The case of New Zealand. IOP Conference Series: Earth and Environmental Science, 1101.</a:t>
            </a:r>
          </a:p>
          <a:p>
            <a:pPr marL="171450" indent="-171450" algn="l">
              <a:buFont typeface="Arial" panose="020B0604020202020204" pitchFamily="34" charset="0"/>
              <a:buChar char="•"/>
            </a:pPr>
            <a:r>
              <a:rPr lang="en-US" sz="1200" dirty="0">
                <a:latin typeface="Plus Jakarta Sans"/>
              </a:rPr>
              <a:t>Wu, R. W., et al. (2021). Real-time employee monitoring system using CCTV cameras. </a:t>
            </a:r>
            <a:r>
              <a:rPr lang="en-IN" sz="1200" b="0" i="0" u="none" strike="noStrike" baseline="0" dirty="0">
                <a:solidFill>
                  <a:srgbClr val="0462C1"/>
                </a:solidFill>
                <a:latin typeface="Plus Jakarta Sans"/>
                <a:hlinkClick r:id="rId8"/>
              </a:rPr>
              <a:t>ResearchGate</a:t>
            </a:r>
            <a:r>
              <a:rPr lang="en-IN" sz="1200" b="0" i="0" u="none" strike="noStrike" baseline="0" dirty="0">
                <a:solidFill>
                  <a:srgbClr val="000000"/>
                </a:solidFill>
                <a:latin typeface="Plus Jakarta Sans"/>
                <a:hlinkClick r:id="rId8"/>
              </a:rPr>
              <a:t>. </a:t>
            </a:r>
            <a:endParaRPr lang="en-IN" sz="1200" b="0" i="0" u="none" strike="noStrike" baseline="0" dirty="0">
              <a:solidFill>
                <a:srgbClr val="000000"/>
              </a:solidFill>
              <a:latin typeface="Plus Jakarta Sans"/>
            </a:endParaRP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9" tooltip="Pexel">
                  <a:extLst>
                    <a:ext uri="{A12FA001-AC4F-418D-AE19-62706E023703}">
                      <ahyp:hlinkClr xmlns:ahyp="http://schemas.microsoft.com/office/drawing/2018/hyperlinkcolor" val="tx"/>
                    </a:ext>
                  </a:extLst>
                </a:hlinkClick>
              </a:rPr>
              <a:t>Photo by Pexels</a:t>
            </a:r>
            <a:endParaRPr lang="en-US" sz="800" dirty="0"/>
          </a:p>
        </p:txBody>
      </p:sp>
    </p:spTree>
    <p:extLst>
      <p:ext uri="{BB962C8B-B14F-4D97-AF65-F5344CB8AC3E}">
        <p14:creationId xmlns:p14="http://schemas.microsoft.com/office/powerpoint/2010/main" val="1475875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D91C49A-AAB8-16DD-1531-0219FE89DA2E}"/>
              </a:ext>
            </a:extLst>
          </p:cNvPr>
          <p:cNvPicPr>
            <a:picLocks noChangeAspect="1"/>
          </p:cNvPicPr>
          <p:nvPr/>
        </p:nvPicPr>
        <p:blipFill>
          <a:blip r:embed="rId2"/>
          <a:stretch>
            <a:fillRect/>
          </a:stretch>
        </p:blipFill>
        <p:spPr>
          <a:xfrm>
            <a:off x="0" y="0"/>
            <a:ext cx="9144000" cy="5143500"/>
          </a:xfrm>
          <a:prstGeom prst="rect">
            <a:avLst/>
          </a:prstGeom>
        </p:spPr>
      </p:pic>
      <p:sp>
        <p:nvSpPr>
          <p:cNvPr id="5" name="TextBox 4">
            <a:extLst>
              <a:ext uri="{FF2B5EF4-FFF2-40B4-BE49-F238E27FC236}">
                <a16:creationId xmlns:a16="http://schemas.microsoft.com/office/drawing/2014/main" id="{8F9FF35C-85E3-A1DD-4370-A40832F80277}"/>
              </a:ext>
            </a:extLst>
          </p:cNvPr>
          <p:cNvSpPr txBox="1"/>
          <p:nvPr/>
        </p:nvSpPr>
        <p:spPr>
          <a:xfrm>
            <a:off x="355600" y="313174"/>
            <a:ext cx="4626186" cy="369332"/>
          </a:xfrm>
          <a:prstGeom prst="rect">
            <a:avLst/>
          </a:prstGeom>
          <a:noFill/>
        </p:spPr>
        <p:txBody>
          <a:bodyPr wrap="square">
            <a:spAutoFit/>
          </a:bodyPr>
          <a:lstStyle/>
          <a:p>
            <a:r>
              <a:rPr lang="en-US" sz="1800" b="1" dirty="0">
                <a:solidFill>
                  <a:srgbClr val="000000"/>
                </a:solidFill>
                <a:latin typeface="Plus Jakarta Sans" pitchFamily="34" charset="0"/>
                <a:ea typeface="Plus Jakarta Sans" pitchFamily="34" charset="-122"/>
              </a:rPr>
              <a:t>References</a:t>
            </a:r>
            <a:endParaRPr lang="en-IN" dirty="0"/>
          </a:p>
        </p:txBody>
      </p:sp>
      <p:sp>
        <p:nvSpPr>
          <p:cNvPr id="6" name="TextBox 5">
            <a:extLst>
              <a:ext uri="{FF2B5EF4-FFF2-40B4-BE49-F238E27FC236}">
                <a16:creationId xmlns:a16="http://schemas.microsoft.com/office/drawing/2014/main" id="{C35EC39C-4A7E-6C30-22CF-9E329CF1DF6B}"/>
              </a:ext>
            </a:extLst>
          </p:cNvPr>
          <p:cNvSpPr txBox="1"/>
          <p:nvPr/>
        </p:nvSpPr>
        <p:spPr>
          <a:xfrm>
            <a:off x="355600" y="626348"/>
            <a:ext cx="1557867" cy="338554"/>
          </a:xfrm>
          <a:prstGeom prst="rect">
            <a:avLst/>
          </a:prstGeom>
          <a:noFill/>
        </p:spPr>
        <p:txBody>
          <a:bodyPr wrap="square" rtlCol="0">
            <a:spAutoFit/>
          </a:bodyPr>
          <a:lstStyle/>
          <a:p>
            <a:r>
              <a:rPr lang="en-IN" sz="1600" b="1" dirty="0"/>
              <a:t>Links:</a:t>
            </a:r>
          </a:p>
        </p:txBody>
      </p:sp>
      <p:sp>
        <p:nvSpPr>
          <p:cNvPr id="12" name="TextBox 11">
            <a:extLst>
              <a:ext uri="{FF2B5EF4-FFF2-40B4-BE49-F238E27FC236}">
                <a16:creationId xmlns:a16="http://schemas.microsoft.com/office/drawing/2014/main" id="{9DC66645-093B-1A31-108B-9C3ACC484E42}"/>
              </a:ext>
            </a:extLst>
          </p:cNvPr>
          <p:cNvSpPr txBox="1"/>
          <p:nvPr/>
        </p:nvSpPr>
        <p:spPr>
          <a:xfrm>
            <a:off x="355600" y="1063644"/>
            <a:ext cx="7975600" cy="2339102"/>
          </a:xfrm>
          <a:prstGeom prst="rect">
            <a:avLst/>
          </a:prstGeom>
          <a:noFill/>
        </p:spPr>
        <p:txBody>
          <a:bodyPr wrap="square" rtlCol="0">
            <a:spAutoFit/>
          </a:bodyPr>
          <a:lstStyle/>
          <a:p>
            <a:pPr marL="171450" indent="-171450">
              <a:spcAft>
                <a:spcPts val="1200"/>
              </a:spcAft>
              <a:buSzPct val="100000"/>
              <a:buFont typeface="Arial" panose="020B0604020202020204" pitchFamily="34" charset="0"/>
              <a:buChar char="•"/>
            </a:pPr>
            <a:r>
              <a:rPr lang="en-US" sz="1400" b="1" dirty="0">
                <a:latin typeface="Plus Jakarta Sans"/>
              </a:rPr>
              <a:t>Git hub link:</a:t>
            </a:r>
          </a:p>
          <a:p>
            <a:pPr>
              <a:spcAft>
                <a:spcPts val="1200"/>
              </a:spcAft>
              <a:buSzPct val="100000"/>
            </a:pPr>
            <a:r>
              <a:rPr lang="en-US" sz="1100" dirty="0">
                <a:latin typeface="Plus Jakarta Sans"/>
              </a:rPr>
              <a:t> </a:t>
            </a:r>
            <a:r>
              <a:rPr lang="en-US" sz="1100" dirty="0">
                <a:latin typeface="Plus Jakarta Sans"/>
                <a:hlinkClick r:id="rId3"/>
              </a:rPr>
              <a:t>https://github.com/stuarteiffert/RNN-for-Human-Activity-Recognition-using-2D-Pose-Input</a:t>
            </a:r>
            <a:r>
              <a:rPr lang="en-US" sz="1100" dirty="0">
                <a:latin typeface="Plus Jakarta Sans"/>
              </a:rPr>
              <a:t>.</a:t>
            </a:r>
          </a:p>
          <a:p>
            <a:pPr marL="171450" indent="-171450">
              <a:spcAft>
                <a:spcPts val="1200"/>
              </a:spcAft>
              <a:buSzPct val="100000"/>
              <a:buFont typeface="Arial" panose="020B0604020202020204" pitchFamily="34" charset="0"/>
              <a:buChar char="•"/>
            </a:pPr>
            <a:r>
              <a:rPr lang="en-US" sz="1400" b="1" dirty="0">
                <a:latin typeface="Plus Jakarta Sans"/>
              </a:rPr>
              <a:t>YouTube link: </a:t>
            </a:r>
          </a:p>
          <a:p>
            <a:pPr>
              <a:spcAft>
                <a:spcPts val="1200"/>
              </a:spcAft>
              <a:buSzPct val="100000"/>
            </a:pPr>
            <a:r>
              <a:rPr lang="en-US" sz="1100" dirty="0">
                <a:latin typeface="Plus Jakarta Sans"/>
                <a:hlinkClick r:id="rId4"/>
              </a:rPr>
              <a:t>https://youtu.be/pNf4-d6fDoY?si=kOJqfJgDJ6EgdAjz</a:t>
            </a:r>
            <a:endParaRPr lang="en-US" sz="1100" dirty="0">
              <a:latin typeface="Plus Jakarta Sans"/>
            </a:endParaRPr>
          </a:p>
          <a:p>
            <a:pPr marL="171450" indent="-171450">
              <a:spcAft>
                <a:spcPts val="1200"/>
              </a:spcAft>
              <a:buSzPct val="100000"/>
              <a:buFont typeface="Arial" panose="020B0604020202020204" pitchFamily="34" charset="0"/>
              <a:buChar char="•"/>
            </a:pPr>
            <a:r>
              <a:rPr lang="en-US" sz="1400" b="1" dirty="0">
                <a:latin typeface="Plus Jakarta Sans"/>
              </a:rPr>
              <a:t>Model Link: </a:t>
            </a:r>
          </a:p>
          <a:p>
            <a:pPr>
              <a:spcAft>
                <a:spcPts val="1200"/>
              </a:spcAft>
              <a:buSzPct val="100000"/>
            </a:pPr>
            <a:r>
              <a:rPr lang="en-US" sz="1100" dirty="0">
                <a:latin typeface="Plus Jakarta Sans"/>
              </a:rPr>
              <a:t>1. </a:t>
            </a:r>
            <a:r>
              <a:rPr lang="en-US" sz="1100" dirty="0">
                <a:latin typeface="Plus Jakarta Sans"/>
                <a:hlinkClick r:id="rId5"/>
              </a:rPr>
              <a:t>https://youtube.com/playlist?list=PL18uP4AzeyVuqH7dRNmyLGR1USnSgfliV&amp;si=YLOIlN4PCyGg42Kl</a:t>
            </a:r>
            <a:endParaRPr lang="en-IN" sz="1100" dirty="0">
              <a:latin typeface="Plus Jakarta Sans"/>
            </a:endParaRPr>
          </a:p>
          <a:p>
            <a:pPr>
              <a:spcAft>
                <a:spcPts val="1200"/>
              </a:spcAft>
              <a:buSzPct val="100000"/>
            </a:pPr>
            <a:r>
              <a:rPr lang="en-IN" sz="1100" dirty="0">
                <a:latin typeface="Plus Jakarta Sans"/>
              </a:rPr>
              <a:t>2. </a:t>
            </a:r>
            <a:r>
              <a:rPr lang="en-IN" sz="1100" dirty="0">
                <a:latin typeface="Plus Jakarta Sans"/>
                <a:hlinkClick r:id="rId6"/>
              </a:rPr>
              <a:t>https://youtu.be/9jQGsUidKHs?si=ollZIibx3SMxSkVm</a:t>
            </a:r>
            <a:endParaRPr lang="en-US" sz="1100" dirty="0">
              <a:latin typeface="Plus Jakarta Sans"/>
            </a:endParaRPr>
          </a:p>
        </p:txBody>
      </p:sp>
    </p:spTree>
    <p:extLst>
      <p:ext uri="{BB962C8B-B14F-4D97-AF65-F5344CB8AC3E}">
        <p14:creationId xmlns:p14="http://schemas.microsoft.com/office/powerpoint/2010/main" val="318207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a:solidFill>
            <a:schemeClr val="accent1">
              <a:lumMod val="75000"/>
            </a:schemeClr>
          </a:solidFill>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cs typeface="Plus Jakarta Sans" pitchFamily="34" charset="-120"/>
              </a:rPr>
              <a:t>Thank You!</a:t>
            </a:r>
            <a:endParaRPr lang="en-US" sz="2000" dirty="0"/>
          </a:p>
        </p:txBody>
      </p:sp>
      <p:sp>
        <p:nvSpPr>
          <p:cNvPr id="5" name="Text 1"/>
          <p:cNvSpPr/>
          <p:nvPr/>
        </p:nvSpPr>
        <p:spPr>
          <a:xfrm>
            <a:off x="548640" y="1234440"/>
            <a:ext cx="4114800" cy="2743200"/>
          </a:xfrm>
          <a:prstGeom prst="rect">
            <a:avLst/>
          </a:prstGeom>
          <a:noFill/>
          <a:ln/>
        </p:spPr>
        <p:txBody>
          <a:bodyPr wrap="square" rtlCol="0" anchor="t"/>
          <a:lstStyle/>
          <a:p>
            <a:pPr marL="342900" indent="-342900">
              <a:lnSpc>
                <a:spcPts val="2000"/>
              </a:lnSpc>
              <a:spcAft>
                <a:spcPts val="1200"/>
              </a:spcAft>
              <a:buSzPct val="100000"/>
              <a:buFont typeface="+mj-lt"/>
              <a:buAutoNum type="arabicPeriod"/>
            </a:pPr>
            <a:r>
              <a:rPr lang="en-US" sz="1200" dirty="0">
                <a:solidFill>
                  <a:srgbClr val="000000"/>
                </a:solidFill>
                <a:latin typeface="Plus Jakarta Sans Light" pitchFamily="34" charset="0"/>
                <a:ea typeface="Plus Jakarta Sans Light" pitchFamily="34" charset="-122"/>
                <a:cs typeface="Plus Jakarta Sans Light" pitchFamily="34" charset="-120"/>
              </a:rPr>
              <a:t>Thank you for engaging with this presentation on intelligent CCTV surveillance systems.</a:t>
            </a:r>
            <a:endParaRPr lang="en-US" sz="1200" dirty="0"/>
          </a:p>
          <a:p>
            <a:pPr marL="342900" indent="-342900">
              <a:lnSpc>
                <a:spcPts val="2000"/>
              </a:lnSpc>
              <a:spcAft>
                <a:spcPts val="1200"/>
              </a:spcAft>
              <a:buSzPct val="100000"/>
              <a:buFont typeface="+mj-lt"/>
              <a:buAutoNum type="arabicPeriod"/>
            </a:pPr>
            <a:r>
              <a:rPr lang="en-US" sz="1200" dirty="0">
                <a:solidFill>
                  <a:srgbClr val="000000"/>
                </a:solidFill>
                <a:latin typeface="Plus Jakarta Sans Light" pitchFamily="34" charset="0"/>
                <a:ea typeface="Plus Jakarta Sans Light" pitchFamily="34" charset="-122"/>
                <a:cs typeface="Plus Jakarta Sans Light" pitchFamily="34" charset="-120"/>
              </a:rPr>
              <a:t>Your attention is valued as we explore the intersection of technology, security, and ethics.</a:t>
            </a:r>
            <a:endParaRPr lang="en-US" sz="1200" dirty="0"/>
          </a:p>
          <a:p>
            <a:pPr marL="342900" indent="-342900">
              <a:lnSpc>
                <a:spcPts val="2000"/>
              </a:lnSpc>
              <a:spcAft>
                <a:spcPts val="1200"/>
              </a:spcAft>
              <a:buSzPct val="100000"/>
              <a:buFont typeface="+mj-lt"/>
              <a:buAutoNum type="arabicPeriod"/>
            </a:pPr>
            <a:r>
              <a:rPr lang="en-US" sz="1200" dirty="0">
                <a:solidFill>
                  <a:srgbClr val="000000"/>
                </a:solidFill>
                <a:latin typeface="Plus Jakarta Sans Light" pitchFamily="34" charset="0"/>
                <a:ea typeface="Plus Jakarta Sans Light" pitchFamily="34" charset="-122"/>
                <a:cs typeface="Plus Jakarta Sans Light" pitchFamily="34" charset="-120"/>
              </a:rPr>
              <a:t>Together, we can create safer environments that respect individual privacy.</a:t>
            </a:r>
            <a:endParaRPr lang="en-US" sz="1200" dirty="0"/>
          </a:p>
          <a:p>
            <a:pPr marL="342900" indent="-342900">
              <a:lnSpc>
                <a:spcPts val="2000"/>
              </a:lnSpc>
              <a:spcAft>
                <a:spcPts val="1200"/>
              </a:spcAft>
              <a:buSzPct val="100000"/>
              <a:buFont typeface="+mj-lt"/>
              <a:buAutoNum type="arabicPeriod"/>
            </a:pPr>
            <a:r>
              <a:rPr lang="en-US" sz="1200" dirty="0">
                <a:solidFill>
                  <a:srgbClr val="000000"/>
                </a:solidFill>
                <a:latin typeface="Plus Jakarta Sans Light" pitchFamily="34" charset="0"/>
                <a:ea typeface="Plus Jakarta Sans Light" pitchFamily="34" charset="-122"/>
                <a:cs typeface="Plus Jakarta Sans Light" pitchFamily="34" charset="-120"/>
              </a:rPr>
              <a:t>Stay informed and proactive in the age of intelligent surveillance systems!</a:t>
            </a:r>
            <a:endParaRPr lang="en-US" sz="1200" dirty="0"/>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ED1B69A2-6FC8-C718-13DC-2060D8BE5DDF}"/>
              </a:ext>
            </a:extLst>
          </p:cNvPr>
          <p:cNvPicPr>
            <a:picLocks noChangeAspect="1"/>
          </p:cNvPicPr>
          <p:nvPr/>
        </p:nvPicPr>
        <p:blipFill>
          <a:blip r:embed="rId5"/>
          <a:stretch>
            <a:fillRect/>
          </a:stretch>
        </p:blipFill>
        <p:spPr>
          <a:xfrm>
            <a:off x="4663441" y="1091721"/>
            <a:ext cx="3755812" cy="25658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640080" y="668655"/>
            <a:ext cx="7680960" cy="274320"/>
          </a:xfrm>
          <a:prstGeom prst="rect">
            <a:avLst/>
          </a:prstGeom>
          <a:noFill/>
          <a:ln/>
        </p:spPr>
        <p:txBody>
          <a:bodyPr wrap="square" rtlCol="0" anchor="ctr"/>
          <a:lstStyle/>
          <a:p>
            <a:pPr marL="0" indent="0" algn="l">
              <a:buNone/>
            </a:pPr>
            <a:r>
              <a:rPr lang="en-US" sz="2300" b="1" dirty="0">
                <a:solidFill>
                  <a:srgbClr val="000000"/>
                </a:solidFill>
                <a:latin typeface="Plus Jakarta Sans" pitchFamily="34" charset="0"/>
                <a:ea typeface="Plus Jakarta Sans" pitchFamily="34" charset="-122"/>
                <a:cs typeface="Plus Jakarta Sans" pitchFamily="34" charset="-120"/>
              </a:rPr>
              <a:t>Table of Contents</a:t>
            </a:r>
            <a:endParaRPr lang="en-US" sz="2300" dirty="0"/>
          </a:p>
        </p:txBody>
      </p:sp>
      <p:pic>
        <p:nvPicPr>
          <p:cNvPr id="4" name="Image 1" descr="preencoded.png"/>
          <p:cNvPicPr>
            <a:picLocks noChangeAspect="1"/>
          </p:cNvPicPr>
          <p:nvPr/>
        </p:nvPicPr>
        <p:blipFill>
          <a:blip r:embed="rId4"/>
          <a:stretch>
            <a:fillRect/>
          </a:stretch>
        </p:blipFill>
        <p:spPr>
          <a:xfrm>
            <a:off x="731520" y="1285875"/>
            <a:ext cx="3474720" cy="514350"/>
          </a:xfrm>
          <a:prstGeom prst="rect">
            <a:avLst/>
          </a:prstGeom>
        </p:spPr>
      </p:pic>
      <p:sp>
        <p:nvSpPr>
          <p:cNvPr id="5" name="Shape 1"/>
          <p:cNvSpPr/>
          <p:nvPr/>
        </p:nvSpPr>
        <p:spPr>
          <a:xfrm>
            <a:off x="640080" y="1388745"/>
            <a:ext cx="320040" cy="308610"/>
          </a:xfrm>
          <a:prstGeom prst="ellipse">
            <a:avLst/>
          </a:prstGeom>
          <a:solidFill>
            <a:srgbClr val="FFE67F"/>
          </a:solidFill>
          <a:ln w="12700">
            <a:solidFill>
              <a:srgbClr val="000000"/>
            </a:solidFill>
            <a:prstDash val="solid"/>
          </a:ln>
        </p:spPr>
        <p:txBody>
          <a:bodyPr/>
          <a:lstStyle/>
          <a:p>
            <a:endParaRPr lang="en-IN"/>
          </a:p>
        </p:txBody>
      </p:sp>
      <p:sp>
        <p:nvSpPr>
          <p:cNvPr id="6" name="Text 2"/>
          <p:cNvSpPr/>
          <p:nvPr/>
        </p:nvSpPr>
        <p:spPr>
          <a:xfrm>
            <a:off x="640080" y="1337310"/>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1</a:t>
            </a:r>
            <a:endParaRPr lang="en-US" sz="1400" dirty="0"/>
          </a:p>
        </p:txBody>
      </p:sp>
      <p:sp>
        <p:nvSpPr>
          <p:cNvPr id="7" name="Text 3"/>
          <p:cNvSpPr/>
          <p:nvPr/>
        </p:nvSpPr>
        <p:spPr>
          <a:xfrm>
            <a:off x="1097280" y="1337310"/>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rPr>
              <a:t>Introduction</a:t>
            </a:r>
            <a:endParaRPr lang="en-US" sz="1400" dirty="0"/>
          </a:p>
        </p:txBody>
      </p:sp>
      <p:pic>
        <p:nvPicPr>
          <p:cNvPr id="8" name="Image 2" descr="preencoded.png"/>
          <p:cNvPicPr>
            <a:picLocks noChangeAspect="1"/>
          </p:cNvPicPr>
          <p:nvPr/>
        </p:nvPicPr>
        <p:blipFill>
          <a:blip r:embed="rId4"/>
          <a:stretch>
            <a:fillRect/>
          </a:stretch>
        </p:blipFill>
        <p:spPr>
          <a:xfrm>
            <a:off x="731520" y="2057400"/>
            <a:ext cx="3474720" cy="514350"/>
          </a:xfrm>
          <a:prstGeom prst="rect">
            <a:avLst/>
          </a:prstGeom>
        </p:spPr>
      </p:pic>
      <p:sp>
        <p:nvSpPr>
          <p:cNvPr id="9" name="Shape 4"/>
          <p:cNvSpPr/>
          <p:nvPr/>
        </p:nvSpPr>
        <p:spPr>
          <a:xfrm>
            <a:off x="640080" y="2160270"/>
            <a:ext cx="320040" cy="308610"/>
          </a:xfrm>
          <a:prstGeom prst="ellipse">
            <a:avLst/>
          </a:prstGeom>
          <a:solidFill>
            <a:srgbClr val="FFE67F"/>
          </a:solidFill>
          <a:ln w="12700">
            <a:solidFill>
              <a:srgbClr val="000000"/>
            </a:solidFill>
            <a:prstDash val="solid"/>
          </a:ln>
        </p:spPr>
        <p:txBody>
          <a:bodyPr/>
          <a:lstStyle/>
          <a:p>
            <a:endParaRPr lang="en-IN"/>
          </a:p>
        </p:txBody>
      </p:sp>
      <p:sp>
        <p:nvSpPr>
          <p:cNvPr id="10" name="Text 5"/>
          <p:cNvSpPr/>
          <p:nvPr/>
        </p:nvSpPr>
        <p:spPr>
          <a:xfrm>
            <a:off x="640080" y="2108835"/>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2</a:t>
            </a:r>
            <a:endParaRPr lang="en-US" sz="1400" dirty="0"/>
          </a:p>
        </p:txBody>
      </p:sp>
      <p:sp>
        <p:nvSpPr>
          <p:cNvPr id="11" name="Text 6"/>
          <p:cNvSpPr/>
          <p:nvPr/>
        </p:nvSpPr>
        <p:spPr>
          <a:xfrm>
            <a:off x="903756" y="2057401"/>
            <a:ext cx="3851124" cy="462914"/>
          </a:xfrm>
          <a:prstGeom prst="rect">
            <a:avLst/>
          </a:prstGeom>
          <a:noFill/>
          <a:ln/>
        </p:spPr>
        <p:txBody>
          <a:bodyPr wrap="square" rtlCol="0" anchor="ctr"/>
          <a:lstStyle/>
          <a:p>
            <a:pPr marL="0" indent="0" algn="l">
              <a:buNone/>
            </a:pPr>
            <a:r>
              <a:rPr lang="en-US" sz="1400" b="1" dirty="0">
                <a:latin typeface="Plus Jakarta Sans"/>
              </a:rPr>
              <a:t>Monitoring of Student Behavior</a:t>
            </a:r>
          </a:p>
        </p:txBody>
      </p:sp>
      <p:pic>
        <p:nvPicPr>
          <p:cNvPr id="12" name="Image 3" descr="preencoded.png"/>
          <p:cNvPicPr>
            <a:picLocks noChangeAspect="1"/>
          </p:cNvPicPr>
          <p:nvPr/>
        </p:nvPicPr>
        <p:blipFill>
          <a:blip r:embed="rId4"/>
          <a:stretch>
            <a:fillRect/>
          </a:stretch>
        </p:blipFill>
        <p:spPr>
          <a:xfrm>
            <a:off x="731520" y="2828925"/>
            <a:ext cx="3474720" cy="514350"/>
          </a:xfrm>
          <a:prstGeom prst="rect">
            <a:avLst/>
          </a:prstGeom>
        </p:spPr>
      </p:pic>
      <p:sp>
        <p:nvSpPr>
          <p:cNvPr id="13" name="Shape 7"/>
          <p:cNvSpPr/>
          <p:nvPr/>
        </p:nvSpPr>
        <p:spPr>
          <a:xfrm>
            <a:off x="640080" y="2931795"/>
            <a:ext cx="320040" cy="308610"/>
          </a:xfrm>
          <a:prstGeom prst="ellipse">
            <a:avLst/>
          </a:prstGeom>
          <a:solidFill>
            <a:srgbClr val="FFE67F"/>
          </a:solidFill>
          <a:ln w="12700">
            <a:solidFill>
              <a:srgbClr val="000000"/>
            </a:solidFill>
            <a:prstDash val="solid"/>
          </a:ln>
        </p:spPr>
        <p:txBody>
          <a:bodyPr/>
          <a:lstStyle/>
          <a:p>
            <a:endParaRPr lang="en-IN"/>
          </a:p>
        </p:txBody>
      </p:sp>
      <p:sp>
        <p:nvSpPr>
          <p:cNvPr id="14" name="Text 8"/>
          <p:cNvSpPr/>
          <p:nvPr/>
        </p:nvSpPr>
        <p:spPr>
          <a:xfrm>
            <a:off x="640080" y="2880360"/>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3</a:t>
            </a:r>
            <a:endParaRPr lang="en-US" sz="1400" dirty="0"/>
          </a:p>
        </p:txBody>
      </p:sp>
      <p:sp>
        <p:nvSpPr>
          <p:cNvPr id="15" name="Text 9"/>
          <p:cNvSpPr/>
          <p:nvPr/>
        </p:nvSpPr>
        <p:spPr>
          <a:xfrm>
            <a:off x="1051560" y="2746277"/>
            <a:ext cx="3291840" cy="514350"/>
          </a:xfrm>
          <a:prstGeom prst="rect">
            <a:avLst/>
          </a:prstGeom>
          <a:noFill/>
          <a:ln/>
        </p:spPr>
        <p:txBody>
          <a:bodyPr wrap="square" rtlCol="0" anchor="ctr"/>
          <a:lstStyle/>
          <a:p>
            <a:pPr marL="0" indent="0">
              <a:lnSpc>
                <a:spcPts val="3500"/>
              </a:lnSpc>
              <a:buNone/>
            </a:pPr>
            <a:r>
              <a:rPr lang="en-US" sz="1400" b="1" dirty="0">
                <a:solidFill>
                  <a:srgbClr val="000000"/>
                </a:solidFill>
                <a:latin typeface="Plus Jakarta Sans" pitchFamily="34" charset="0"/>
                <a:ea typeface="Plus Jakarta Sans" pitchFamily="34" charset="-122"/>
              </a:rPr>
              <a:t> </a:t>
            </a:r>
            <a:endParaRPr lang="en-US" sz="1400" dirty="0"/>
          </a:p>
        </p:txBody>
      </p:sp>
      <p:pic>
        <p:nvPicPr>
          <p:cNvPr id="16" name="Image 4" descr="preencoded.png"/>
          <p:cNvPicPr>
            <a:picLocks noChangeAspect="1"/>
          </p:cNvPicPr>
          <p:nvPr/>
        </p:nvPicPr>
        <p:blipFill>
          <a:blip r:embed="rId4"/>
          <a:stretch>
            <a:fillRect/>
          </a:stretch>
        </p:blipFill>
        <p:spPr>
          <a:xfrm>
            <a:off x="731520" y="3600450"/>
            <a:ext cx="3474720" cy="514350"/>
          </a:xfrm>
          <a:prstGeom prst="rect">
            <a:avLst/>
          </a:prstGeom>
        </p:spPr>
      </p:pic>
      <p:sp>
        <p:nvSpPr>
          <p:cNvPr id="17" name="Shape 10"/>
          <p:cNvSpPr/>
          <p:nvPr/>
        </p:nvSpPr>
        <p:spPr>
          <a:xfrm>
            <a:off x="640080" y="3703320"/>
            <a:ext cx="320040" cy="308610"/>
          </a:xfrm>
          <a:prstGeom prst="ellipse">
            <a:avLst/>
          </a:prstGeom>
          <a:solidFill>
            <a:srgbClr val="FFE67F"/>
          </a:solidFill>
          <a:ln w="12700">
            <a:solidFill>
              <a:srgbClr val="000000"/>
            </a:solidFill>
            <a:prstDash val="solid"/>
          </a:ln>
        </p:spPr>
        <p:txBody>
          <a:bodyPr/>
          <a:lstStyle/>
          <a:p>
            <a:endParaRPr lang="en-IN"/>
          </a:p>
        </p:txBody>
      </p:sp>
      <p:sp>
        <p:nvSpPr>
          <p:cNvPr id="18" name="Text 11"/>
          <p:cNvSpPr/>
          <p:nvPr/>
        </p:nvSpPr>
        <p:spPr>
          <a:xfrm>
            <a:off x="640080" y="3651885"/>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4</a:t>
            </a:r>
            <a:endParaRPr lang="en-US" sz="1400" dirty="0"/>
          </a:p>
        </p:txBody>
      </p:sp>
      <p:sp>
        <p:nvSpPr>
          <p:cNvPr id="19" name="Text 12"/>
          <p:cNvSpPr/>
          <p:nvPr/>
        </p:nvSpPr>
        <p:spPr>
          <a:xfrm>
            <a:off x="984738" y="3517802"/>
            <a:ext cx="3678702" cy="468412"/>
          </a:xfrm>
          <a:prstGeom prst="rect">
            <a:avLst/>
          </a:prstGeom>
          <a:noFill/>
          <a:ln/>
        </p:spPr>
        <p:txBody>
          <a:bodyPr wrap="square" rtlCol="0" anchor="ctr"/>
          <a:lstStyle/>
          <a:p>
            <a:pPr marL="0" indent="0">
              <a:lnSpc>
                <a:spcPts val="3500"/>
              </a:lnSpc>
              <a:buNone/>
            </a:pPr>
            <a:r>
              <a:rPr lang="en-US" sz="1400" b="1" dirty="0">
                <a:latin typeface="Plus Jakarta Sans"/>
              </a:rPr>
              <a:t>Results and Accuracy of Models</a:t>
            </a:r>
          </a:p>
        </p:txBody>
      </p:sp>
      <p:pic>
        <p:nvPicPr>
          <p:cNvPr id="20" name="Image 5" descr="preencoded.png"/>
          <p:cNvPicPr>
            <a:picLocks noChangeAspect="1"/>
          </p:cNvPicPr>
          <p:nvPr/>
        </p:nvPicPr>
        <p:blipFill>
          <a:blip r:embed="rId4"/>
          <a:stretch>
            <a:fillRect/>
          </a:stretch>
        </p:blipFill>
        <p:spPr>
          <a:xfrm>
            <a:off x="731520" y="4289316"/>
            <a:ext cx="3474720" cy="514350"/>
          </a:xfrm>
          <a:prstGeom prst="rect">
            <a:avLst/>
          </a:prstGeom>
        </p:spPr>
      </p:pic>
      <p:sp>
        <p:nvSpPr>
          <p:cNvPr id="21" name="Shape 13"/>
          <p:cNvSpPr/>
          <p:nvPr/>
        </p:nvSpPr>
        <p:spPr>
          <a:xfrm>
            <a:off x="640080" y="4404435"/>
            <a:ext cx="320040" cy="308610"/>
          </a:xfrm>
          <a:prstGeom prst="ellipse">
            <a:avLst/>
          </a:prstGeom>
          <a:solidFill>
            <a:srgbClr val="FFE67F"/>
          </a:solidFill>
          <a:ln w="12700">
            <a:solidFill>
              <a:srgbClr val="000000"/>
            </a:solidFill>
            <a:prstDash val="solid"/>
          </a:ln>
        </p:spPr>
        <p:txBody>
          <a:bodyPr/>
          <a:lstStyle/>
          <a:p>
            <a:endParaRPr lang="en-IN" dirty="0"/>
          </a:p>
        </p:txBody>
      </p:sp>
      <p:sp>
        <p:nvSpPr>
          <p:cNvPr id="22" name="Text 14"/>
          <p:cNvSpPr/>
          <p:nvPr/>
        </p:nvSpPr>
        <p:spPr>
          <a:xfrm>
            <a:off x="626729" y="4320956"/>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5</a:t>
            </a:r>
            <a:endParaRPr lang="en-US" sz="1400" dirty="0"/>
          </a:p>
        </p:txBody>
      </p:sp>
      <p:sp>
        <p:nvSpPr>
          <p:cNvPr id="23" name="Text 15"/>
          <p:cNvSpPr/>
          <p:nvPr/>
        </p:nvSpPr>
        <p:spPr>
          <a:xfrm>
            <a:off x="5394960" y="1414463"/>
            <a:ext cx="3200400" cy="411480"/>
          </a:xfrm>
          <a:prstGeom prst="rect">
            <a:avLst/>
          </a:prstGeom>
          <a:noFill/>
          <a:ln/>
        </p:spPr>
        <p:txBody>
          <a:bodyPr wrap="square" rtlCol="0" anchor="ctr"/>
          <a:lstStyle/>
          <a:p>
            <a:endParaRPr lang="en-US" sz="1400" b="1" dirty="0">
              <a:latin typeface="Plus Jakarta Sans"/>
            </a:endParaRPr>
          </a:p>
          <a:p>
            <a:pPr marL="0" indent="0" algn="l">
              <a:buNone/>
            </a:pPr>
            <a:endParaRPr lang="en-US" sz="1400" dirty="0"/>
          </a:p>
        </p:txBody>
      </p:sp>
      <p:pic>
        <p:nvPicPr>
          <p:cNvPr id="24" name="Image 6" descr="preencoded.png"/>
          <p:cNvPicPr>
            <a:picLocks noChangeAspect="1"/>
          </p:cNvPicPr>
          <p:nvPr/>
        </p:nvPicPr>
        <p:blipFill>
          <a:blip r:embed="rId4"/>
          <a:stretch>
            <a:fillRect/>
          </a:stretch>
        </p:blipFill>
        <p:spPr>
          <a:xfrm>
            <a:off x="5078763" y="1285875"/>
            <a:ext cx="3474720" cy="514350"/>
          </a:xfrm>
          <a:prstGeom prst="rect">
            <a:avLst/>
          </a:prstGeom>
        </p:spPr>
      </p:pic>
      <p:sp>
        <p:nvSpPr>
          <p:cNvPr id="25" name="Shape 16"/>
          <p:cNvSpPr/>
          <p:nvPr/>
        </p:nvSpPr>
        <p:spPr>
          <a:xfrm>
            <a:off x="4937760" y="1388745"/>
            <a:ext cx="320040" cy="308610"/>
          </a:xfrm>
          <a:prstGeom prst="ellipse">
            <a:avLst/>
          </a:prstGeom>
          <a:solidFill>
            <a:srgbClr val="FFE67F"/>
          </a:solidFill>
          <a:ln w="12700">
            <a:solidFill>
              <a:srgbClr val="000000"/>
            </a:solidFill>
            <a:prstDash val="solid"/>
          </a:ln>
        </p:spPr>
        <p:txBody>
          <a:bodyPr/>
          <a:lstStyle/>
          <a:p>
            <a:endParaRPr lang="en-IN"/>
          </a:p>
        </p:txBody>
      </p:sp>
      <p:sp>
        <p:nvSpPr>
          <p:cNvPr id="26" name="Text 17"/>
          <p:cNvSpPr/>
          <p:nvPr/>
        </p:nvSpPr>
        <p:spPr>
          <a:xfrm>
            <a:off x="4914900" y="1318895"/>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cs typeface="Plus Jakarta Sans" pitchFamily="34" charset="-120"/>
              </a:rPr>
              <a:t>6</a:t>
            </a:r>
            <a:endParaRPr lang="en-US" sz="1400" dirty="0"/>
          </a:p>
        </p:txBody>
      </p:sp>
      <p:sp>
        <p:nvSpPr>
          <p:cNvPr id="27" name="Text 18"/>
          <p:cNvSpPr/>
          <p:nvPr/>
        </p:nvSpPr>
        <p:spPr>
          <a:xfrm>
            <a:off x="5316481" y="1337310"/>
            <a:ext cx="3474720" cy="411480"/>
          </a:xfrm>
          <a:prstGeom prst="rect">
            <a:avLst/>
          </a:prstGeom>
          <a:noFill/>
          <a:ln/>
        </p:spPr>
        <p:txBody>
          <a:bodyPr wrap="square" rtlCol="0" anchor="ctr"/>
          <a:lstStyle/>
          <a:p>
            <a:pPr marL="0" indent="0" algn="l">
              <a:buNone/>
            </a:pPr>
            <a:r>
              <a:rPr lang="en-US" sz="1400" b="1" dirty="0">
                <a:latin typeface="Plus Jakarta Sans"/>
              </a:rPr>
              <a:t>Feasibility</a:t>
            </a:r>
            <a:r>
              <a:rPr lang="en-IN" sz="1400" b="1" dirty="0">
                <a:latin typeface="Plus Jakarta Sans"/>
              </a:rPr>
              <a:t> and </a:t>
            </a:r>
            <a:r>
              <a:rPr lang="en-US" sz="1400" b="1" dirty="0">
                <a:latin typeface="Plus Jakarta Sans"/>
              </a:rPr>
              <a:t>Viability </a:t>
            </a:r>
            <a:endParaRPr lang="en-US" sz="1400" dirty="0"/>
          </a:p>
        </p:txBody>
      </p:sp>
      <p:pic>
        <p:nvPicPr>
          <p:cNvPr id="28" name="Image 7" descr="preencoded.png"/>
          <p:cNvPicPr>
            <a:picLocks noChangeAspect="1"/>
          </p:cNvPicPr>
          <p:nvPr/>
        </p:nvPicPr>
        <p:blipFill>
          <a:blip r:embed="rId4"/>
          <a:stretch>
            <a:fillRect/>
          </a:stretch>
        </p:blipFill>
        <p:spPr>
          <a:xfrm>
            <a:off x="5029200" y="2828925"/>
            <a:ext cx="3474720" cy="514350"/>
          </a:xfrm>
          <a:prstGeom prst="rect">
            <a:avLst/>
          </a:prstGeom>
        </p:spPr>
      </p:pic>
      <p:sp>
        <p:nvSpPr>
          <p:cNvPr id="29" name="Shape 19"/>
          <p:cNvSpPr/>
          <p:nvPr/>
        </p:nvSpPr>
        <p:spPr>
          <a:xfrm>
            <a:off x="4937760" y="2931795"/>
            <a:ext cx="320040" cy="308610"/>
          </a:xfrm>
          <a:prstGeom prst="ellipse">
            <a:avLst/>
          </a:prstGeom>
          <a:solidFill>
            <a:srgbClr val="FFE67F"/>
          </a:solidFill>
          <a:ln w="12700">
            <a:solidFill>
              <a:srgbClr val="000000"/>
            </a:solidFill>
            <a:prstDash val="solid"/>
          </a:ln>
        </p:spPr>
        <p:txBody>
          <a:bodyPr/>
          <a:lstStyle/>
          <a:p>
            <a:endParaRPr lang="en-IN"/>
          </a:p>
        </p:txBody>
      </p:sp>
      <p:sp>
        <p:nvSpPr>
          <p:cNvPr id="30" name="Text 20"/>
          <p:cNvSpPr/>
          <p:nvPr/>
        </p:nvSpPr>
        <p:spPr>
          <a:xfrm>
            <a:off x="4937760" y="2880360"/>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rPr>
              <a:t>8</a:t>
            </a:r>
            <a:endParaRPr lang="en-US" sz="1400" dirty="0"/>
          </a:p>
        </p:txBody>
      </p:sp>
      <p:sp>
        <p:nvSpPr>
          <p:cNvPr id="31" name="Text 21"/>
          <p:cNvSpPr/>
          <p:nvPr/>
        </p:nvSpPr>
        <p:spPr>
          <a:xfrm>
            <a:off x="5349240" y="2841030"/>
            <a:ext cx="2971800" cy="450810"/>
          </a:xfrm>
          <a:prstGeom prst="rect">
            <a:avLst/>
          </a:prstGeom>
          <a:noFill/>
          <a:ln/>
        </p:spPr>
        <p:txBody>
          <a:bodyPr wrap="square" rtlCol="0" anchor="ctr"/>
          <a:lstStyle/>
          <a:p>
            <a:pPr marL="0" indent="0">
              <a:buNone/>
            </a:pPr>
            <a:r>
              <a:rPr lang="en-US" sz="1400" b="1" dirty="0">
                <a:latin typeface="Plus Jakarta Sans"/>
              </a:rPr>
              <a:t>Future Scope: Intelligent Surveillance in Corporate Environments </a:t>
            </a:r>
          </a:p>
        </p:txBody>
      </p:sp>
      <p:pic>
        <p:nvPicPr>
          <p:cNvPr id="32" name="Image 8" descr="preencoded.png"/>
          <p:cNvPicPr>
            <a:picLocks noChangeAspect="1"/>
          </p:cNvPicPr>
          <p:nvPr/>
        </p:nvPicPr>
        <p:blipFill>
          <a:blip r:embed="rId4"/>
          <a:stretch>
            <a:fillRect/>
          </a:stretch>
        </p:blipFill>
        <p:spPr>
          <a:xfrm>
            <a:off x="5029200" y="3600450"/>
            <a:ext cx="3474720" cy="514350"/>
          </a:xfrm>
          <a:prstGeom prst="rect">
            <a:avLst/>
          </a:prstGeom>
        </p:spPr>
      </p:pic>
      <p:sp>
        <p:nvSpPr>
          <p:cNvPr id="33" name="Shape 22"/>
          <p:cNvSpPr/>
          <p:nvPr/>
        </p:nvSpPr>
        <p:spPr>
          <a:xfrm>
            <a:off x="4937760" y="3703320"/>
            <a:ext cx="320040" cy="308610"/>
          </a:xfrm>
          <a:prstGeom prst="ellipse">
            <a:avLst/>
          </a:prstGeom>
          <a:solidFill>
            <a:srgbClr val="FFE67F"/>
          </a:solidFill>
          <a:ln w="12700">
            <a:solidFill>
              <a:srgbClr val="000000"/>
            </a:solidFill>
            <a:prstDash val="solid"/>
          </a:ln>
        </p:spPr>
        <p:txBody>
          <a:bodyPr/>
          <a:lstStyle/>
          <a:p>
            <a:endParaRPr lang="en-IN"/>
          </a:p>
        </p:txBody>
      </p:sp>
      <p:sp>
        <p:nvSpPr>
          <p:cNvPr id="34" name="Text 23"/>
          <p:cNvSpPr/>
          <p:nvPr/>
        </p:nvSpPr>
        <p:spPr>
          <a:xfrm>
            <a:off x="4937760" y="3651885"/>
            <a:ext cx="365760" cy="411480"/>
          </a:xfrm>
          <a:prstGeom prst="rect">
            <a:avLst/>
          </a:prstGeom>
          <a:noFill/>
          <a:ln/>
        </p:spPr>
        <p:txBody>
          <a:bodyPr wrap="square" rtlCol="0" anchor="ctr"/>
          <a:lstStyle/>
          <a:p>
            <a:pPr marL="0" indent="0" algn="ctr">
              <a:buNone/>
            </a:pPr>
            <a:r>
              <a:rPr lang="en-US" sz="1400" b="1" dirty="0">
                <a:solidFill>
                  <a:srgbClr val="000000"/>
                </a:solidFill>
                <a:latin typeface="Plus Jakarta Sans" pitchFamily="34" charset="0"/>
                <a:ea typeface="Plus Jakarta Sans" pitchFamily="34" charset="-122"/>
              </a:rPr>
              <a:t>9</a:t>
            </a:r>
            <a:endParaRPr lang="en-US" sz="1400" dirty="0"/>
          </a:p>
        </p:txBody>
      </p:sp>
      <p:sp>
        <p:nvSpPr>
          <p:cNvPr id="35" name="Text 24"/>
          <p:cNvSpPr/>
          <p:nvPr/>
        </p:nvSpPr>
        <p:spPr>
          <a:xfrm>
            <a:off x="5394960" y="3651885"/>
            <a:ext cx="3200400" cy="411480"/>
          </a:xfrm>
          <a:prstGeom prst="rect">
            <a:avLst/>
          </a:prstGeom>
          <a:noFill/>
          <a:ln/>
        </p:spPr>
        <p:txBody>
          <a:bodyPr wrap="square" rtlCol="0" anchor="ctr"/>
          <a:lstStyle/>
          <a:p>
            <a:pPr marL="0" indent="0" algn="l">
              <a:buNone/>
            </a:pPr>
            <a:r>
              <a:rPr lang="en-US" sz="1400" b="1" dirty="0">
                <a:solidFill>
                  <a:srgbClr val="000000"/>
                </a:solidFill>
                <a:latin typeface="Plus Jakarta Sans" pitchFamily="34" charset="0"/>
                <a:ea typeface="Plus Jakarta Sans" pitchFamily="34" charset="-122"/>
              </a:rPr>
              <a:t>References</a:t>
            </a:r>
            <a:endParaRPr lang="en-US" sz="1400" dirty="0"/>
          </a:p>
        </p:txBody>
      </p:sp>
      <p:sp>
        <p:nvSpPr>
          <p:cNvPr id="36" name="TextBox 35">
            <a:extLst>
              <a:ext uri="{FF2B5EF4-FFF2-40B4-BE49-F238E27FC236}">
                <a16:creationId xmlns:a16="http://schemas.microsoft.com/office/drawing/2014/main" id="{83F2DD35-EE65-A843-821B-6E3259FD47BA}"/>
              </a:ext>
            </a:extLst>
          </p:cNvPr>
          <p:cNvSpPr txBox="1"/>
          <p:nvPr/>
        </p:nvSpPr>
        <p:spPr>
          <a:xfrm>
            <a:off x="981081" y="2814832"/>
            <a:ext cx="3049266" cy="523220"/>
          </a:xfrm>
          <a:prstGeom prst="rect">
            <a:avLst/>
          </a:prstGeom>
          <a:noFill/>
        </p:spPr>
        <p:txBody>
          <a:bodyPr wrap="square" rtlCol="0">
            <a:spAutoFit/>
          </a:bodyPr>
          <a:lstStyle/>
          <a:p>
            <a:pPr marL="0" indent="0">
              <a:buNone/>
            </a:pPr>
            <a:r>
              <a:rPr lang="en-US" sz="1400" b="1" dirty="0">
                <a:solidFill>
                  <a:srgbClr val="000000"/>
                </a:solidFill>
                <a:latin typeface="Plus Jakarta Sans" pitchFamily="34" charset="0"/>
                <a:ea typeface="Plus Jakarta Sans" pitchFamily="34" charset="-122"/>
              </a:rPr>
              <a:t>Solutions for Student Behavior Monitoring </a:t>
            </a:r>
            <a:endParaRPr lang="en-US" sz="1400" dirty="0"/>
          </a:p>
        </p:txBody>
      </p:sp>
      <p:sp>
        <p:nvSpPr>
          <p:cNvPr id="40" name="TextBox 39">
            <a:extLst>
              <a:ext uri="{FF2B5EF4-FFF2-40B4-BE49-F238E27FC236}">
                <a16:creationId xmlns:a16="http://schemas.microsoft.com/office/drawing/2014/main" id="{EB6F73F2-9355-088E-991F-8ECCE02CB150}"/>
              </a:ext>
            </a:extLst>
          </p:cNvPr>
          <p:cNvSpPr txBox="1"/>
          <p:nvPr/>
        </p:nvSpPr>
        <p:spPr>
          <a:xfrm>
            <a:off x="1083929" y="4372115"/>
            <a:ext cx="4572000" cy="584775"/>
          </a:xfrm>
          <a:prstGeom prst="rect">
            <a:avLst/>
          </a:prstGeom>
          <a:noFill/>
        </p:spPr>
        <p:txBody>
          <a:bodyPr wrap="square">
            <a:spAutoFit/>
          </a:bodyPr>
          <a:lstStyle/>
          <a:p>
            <a:r>
              <a:rPr lang="en-IN" sz="1400" b="1" dirty="0">
                <a:latin typeface="Plus Jakarta Sans"/>
              </a:rPr>
              <a:t>Architecture</a:t>
            </a:r>
            <a:endParaRPr lang="en-US" sz="1400" b="1" dirty="0">
              <a:latin typeface="Plus Jakarta Sans"/>
            </a:endParaRPr>
          </a:p>
          <a:p>
            <a:pPr marL="0" indent="0" algn="l">
              <a:buNone/>
            </a:pPr>
            <a:endParaRPr lang="en-US" sz="1800" dirty="0"/>
          </a:p>
        </p:txBody>
      </p:sp>
      <p:pic>
        <p:nvPicPr>
          <p:cNvPr id="41" name="Image 8" descr="preencoded.png">
            <a:extLst>
              <a:ext uri="{FF2B5EF4-FFF2-40B4-BE49-F238E27FC236}">
                <a16:creationId xmlns:a16="http://schemas.microsoft.com/office/drawing/2014/main" id="{856D4B51-1430-CD6B-B80F-CF120AF76F6B}"/>
              </a:ext>
            </a:extLst>
          </p:cNvPr>
          <p:cNvPicPr>
            <a:picLocks noChangeAspect="1"/>
          </p:cNvPicPr>
          <p:nvPr/>
        </p:nvPicPr>
        <p:blipFill>
          <a:blip r:embed="rId4"/>
          <a:stretch>
            <a:fillRect/>
          </a:stretch>
        </p:blipFill>
        <p:spPr>
          <a:xfrm>
            <a:off x="5029200" y="4291353"/>
            <a:ext cx="3474720" cy="514350"/>
          </a:xfrm>
          <a:prstGeom prst="rect">
            <a:avLst/>
          </a:prstGeom>
        </p:spPr>
      </p:pic>
      <p:sp>
        <p:nvSpPr>
          <p:cNvPr id="44" name="Shape 22">
            <a:extLst>
              <a:ext uri="{FF2B5EF4-FFF2-40B4-BE49-F238E27FC236}">
                <a16:creationId xmlns:a16="http://schemas.microsoft.com/office/drawing/2014/main" id="{21AE56B2-1B89-584A-73C9-90922C605C99}"/>
              </a:ext>
            </a:extLst>
          </p:cNvPr>
          <p:cNvSpPr/>
          <p:nvPr/>
        </p:nvSpPr>
        <p:spPr>
          <a:xfrm>
            <a:off x="4754880" y="4370439"/>
            <a:ext cx="541053" cy="340572"/>
          </a:xfrm>
          <a:prstGeom prst="ellipse">
            <a:avLst/>
          </a:prstGeom>
          <a:solidFill>
            <a:srgbClr val="FFE67F"/>
          </a:solidFill>
          <a:ln w="12700">
            <a:solidFill>
              <a:srgbClr val="000000"/>
            </a:solidFill>
            <a:prstDash val="solid"/>
          </a:ln>
        </p:spPr>
        <p:txBody>
          <a:bodyPr anchor="ctr"/>
          <a:lstStyle/>
          <a:p>
            <a:pPr algn="ctr"/>
            <a:r>
              <a:rPr lang="en-IN" sz="1400" b="1" dirty="0">
                <a:latin typeface="Plus Jakarta Sans"/>
              </a:rPr>
              <a:t>10</a:t>
            </a:r>
          </a:p>
        </p:txBody>
      </p:sp>
      <p:sp>
        <p:nvSpPr>
          <p:cNvPr id="45" name="TextBox 44">
            <a:extLst>
              <a:ext uri="{FF2B5EF4-FFF2-40B4-BE49-F238E27FC236}">
                <a16:creationId xmlns:a16="http://schemas.microsoft.com/office/drawing/2014/main" id="{502ADC45-6FAC-84A4-45F1-F79963D7E89C}"/>
              </a:ext>
            </a:extLst>
          </p:cNvPr>
          <p:cNvSpPr txBox="1"/>
          <p:nvPr/>
        </p:nvSpPr>
        <p:spPr>
          <a:xfrm>
            <a:off x="5394960" y="4362261"/>
            <a:ext cx="1797148" cy="307777"/>
          </a:xfrm>
          <a:prstGeom prst="rect">
            <a:avLst/>
          </a:prstGeom>
          <a:noFill/>
        </p:spPr>
        <p:txBody>
          <a:bodyPr wrap="square" rtlCol="0">
            <a:spAutoFit/>
          </a:bodyPr>
          <a:lstStyle/>
          <a:p>
            <a:r>
              <a:rPr lang="en-US" sz="1400" b="1" dirty="0">
                <a:latin typeface="Plus Jakarta Sans"/>
              </a:rPr>
              <a:t>Conclusion</a:t>
            </a:r>
            <a:endParaRPr lang="en-IN" sz="1400" b="1" dirty="0">
              <a:latin typeface="Plus Jakarta Sans"/>
            </a:endParaRPr>
          </a:p>
        </p:txBody>
      </p:sp>
      <p:pic>
        <p:nvPicPr>
          <p:cNvPr id="37" name="Image 6" descr="preencoded.png">
            <a:extLst>
              <a:ext uri="{FF2B5EF4-FFF2-40B4-BE49-F238E27FC236}">
                <a16:creationId xmlns:a16="http://schemas.microsoft.com/office/drawing/2014/main" id="{B11C5341-96B9-A92C-936A-021A73824D4B}"/>
              </a:ext>
            </a:extLst>
          </p:cNvPr>
          <p:cNvPicPr>
            <a:picLocks noChangeAspect="1"/>
          </p:cNvPicPr>
          <p:nvPr/>
        </p:nvPicPr>
        <p:blipFill>
          <a:blip r:embed="rId4"/>
          <a:stretch>
            <a:fillRect/>
          </a:stretch>
        </p:blipFill>
        <p:spPr>
          <a:xfrm>
            <a:off x="5078763" y="2053361"/>
            <a:ext cx="3474720" cy="514350"/>
          </a:xfrm>
          <a:prstGeom prst="rect">
            <a:avLst/>
          </a:prstGeom>
        </p:spPr>
      </p:pic>
      <p:sp>
        <p:nvSpPr>
          <p:cNvPr id="38" name="Shape 16">
            <a:extLst>
              <a:ext uri="{FF2B5EF4-FFF2-40B4-BE49-F238E27FC236}">
                <a16:creationId xmlns:a16="http://schemas.microsoft.com/office/drawing/2014/main" id="{61986413-D806-F318-2682-06D42AF1992F}"/>
              </a:ext>
            </a:extLst>
          </p:cNvPr>
          <p:cNvSpPr/>
          <p:nvPr/>
        </p:nvSpPr>
        <p:spPr>
          <a:xfrm>
            <a:off x="4937760" y="2149146"/>
            <a:ext cx="320040" cy="308610"/>
          </a:xfrm>
          <a:prstGeom prst="ellipse">
            <a:avLst/>
          </a:prstGeom>
          <a:solidFill>
            <a:srgbClr val="FFE67F"/>
          </a:solidFill>
          <a:ln w="12700">
            <a:solidFill>
              <a:srgbClr val="000000"/>
            </a:solidFill>
            <a:prstDash val="solid"/>
          </a:ln>
        </p:spPr>
        <p:txBody>
          <a:bodyPr/>
          <a:lstStyle/>
          <a:p>
            <a:endParaRPr lang="en-IN" dirty="0"/>
          </a:p>
        </p:txBody>
      </p:sp>
      <p:sp>
        <p:nvSpPr>
          <p:cNvPr id="43" name="TextBox 42">
            <a:extLst>
              <a:ext uri="{FF2B5EF4-FFF2-40B4-BE49-F238E27FC236}">
                <a16:creationId xmlns:a16="http://schemas.microsoft.com/office/drawing/2014/main" id="{39B0E6E8-16FF-EE94-3E88-8A79FB31F9CC}"/>
              </a:ext>
            </a:extLst>
          </p:cNvPr>
          <p:cNvSpPr txBox="1"/>
          <p:nvPr/>
        </p:nvSpPr>
        <p:spPr>
          <a:xfrm>
            <a:off x="4974166" y="2112010"/>
            <a:ext cx="145627" cy="338554"/>
          </a:xfrm>
          <a:prstGeom prst="rect">
            <a:avLst/>
          </a:prstGeom>
          <a:noFill/>
        </p:spPr>
        <p:txBody>
          <a:bodyPr wrap="square" rtlCol="0">
            <a:spAutoFit/>
          </a:bodyPr>
          <a:lstStyle/>
          <a:p>
            <a:r>
              <a:rPr lang="en-IN" sz="1600" dirty="0"/>
              <a:t>7</a:t>
            </a:r>
          </a:p>
        </p:txBody>
      </p:sp>
      <p:sp>
        <p:nvSpPr>
          <p:cNvPr id="46" name="TextBox 45">
            <a:extLst>
              <a:ext uri="{FF2B5EF4-FFF2-40B4-BE49-F238E27FC236}">
                <a16:creationId xmlns:a16="http://schemas.microsoft.com/office/drawing/2014/main" id="{FB97E4F8-CD44-CA93-DB57-E8A73F421C01}"/>
              </a:ext>
            </a:extLst>
          </p:cNvPr>
          <p:cNvSpPr txBox="1"/>
          <p:nvPr/>
        </p:nvSpPr>
        <p:spPr>
          <a:xfrm>
            <a:off x="5327944" y="2112010"/>
            <a:ext cx="2726267" cy="307777"/>
          </a:xfrm>
          <a:prstGeom prst="rect">
            <a:avLst/>
          </a:prstGeom>
          <a:noFill/>
        </p:spPr>
        <p:txBody>
          <a:bodyPr wrap="square" rtlCol="0">
            <a:spAutoFit/>
          </a:bodyPr>
          <a:lstStyle/>
          <a:p>
            <a:r>
              <a:rPr lang="en-IN" sz="1400" b="1" dirty="0"/>
              <a:t>Results of our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rPr>
              <a:t>Introduction</a:t>
            </a:r>
            <a:endParaRPr lang="en-US" sz="2000" dirty="0"/>
          </a:p>
        </p:txBody>
      </p:sp>
      <p:sp>
        <p:nvSpPr>
          <p:cNvPr id="5" name="Text 1"/>
          <p:cNvSpPr/>
          <p:nvPr/>
        </p:nvSpPr>
        <p:spPr>
          <a:xfrm>
            <a:off x="548640" y="1234440"/>
            <a:ext cx="4114800" cy="2743200"/>
          </a:xfrm>
          <a:prstGeom prst="rect">
            <a:avLst/>
          </a:prstGeom>
          <a:noFill/>
          <a:ln/>
        </p:spPr>
        <p:txBody>
          <a:bodyPr wrap="square" rtlCol="0" anchor="t"/>
          <a:lstStyle/>
          <a:p>
            <a:pPr>
              <a:lnSpc>
                <a:spcPts val="2000"/>
              </a:lnSpc>
              <a:spcAft>
                <a:spcPts val="1200"/>
              </a:spcAft>
              <a:buSzPct val="100000"/>
            </a:pPr>
            <a:r>
              <a:rPr lang="en-US" sz="1200" b="1" dirty="0">
                <a:latin typeface="Plus Jakarta Sans"/>
              </a:rPr>
              <a:t>Intelligent CCTV systems</a:t>
            </a:r>
            <a:r>
              <a:rPr lang="en-US" sz="1200" dirty="0">
                <a:latin typeface="Plus Jakarta Sans"/>
              </a:rPr>
              <a:t> leverage AI and machine learning to improve surveillance, enabling </a:t>
            </a:r>
            <a:r>
              <a:rPr lang="en-US" sz="1200" b="1" dirty="0">
                <a:latin typeface="Plus Jakarta Sans"/>
              </a:rPr>
              <a:t>real-time video analysis</a:t>
            </a:r>
            <a:r>
              <a:rPr lang="en-US" sz="1200" dirty="0">
                <a:latin typeface="Plus Jakarta Sans"/>
              </a:rPr>
              <a:t> and anomaly detection. These systems automate security processes, enhancing monitoring beyond the limitations of human operators. This literature review explores the evolution, features, and ethical implications of these systems, specifically focusing on applications in </a:t>
            </a:r>
            <a:r>
              <a:rPr lang="en-US" sz="1200" b="1" dirty="0">
                <a:latin typeface="Plus Jakarta Sans"/>
              </a:rPr>
              <a:t>corporate</a:t>
            </a:r>
            <a:r>
              <a:rPr lang="en-US" sz="1200" dirty="0">
                <a:latin typeface="Plus Jakarta Sans"/>
              </a:rPr>
              <a:t> and </a:t>
            </a:r>
            <a:r>
              <a:rPr lang="en-US" sz="1200" b="1" dirty="0">
                <a:latin typeface="Plus Jakarta Sans"/>
              </a:rPr>
              <a:t>educational environments</a:t>
            </a:r>
            <a:r>
              <a:rPr lang="en-US" sz="1200" dirty="0">
                <a:latin typeface="Plus Jakarta Sans"/>
              </a:rPr>
              <a:t>.</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12" name="Picture 11">
            <a:extLst>
              <a:ext uri="{FF2B5EF4-FFF2-40B4-BE49-F238E27FC236}">
                <a16:creationId xmlns:a16="http://schemas.microsoft.com/office/drawing/2014/main" id="{F9AFC5C1-0C49-294C-BDE5-97D823931364}"/>
              </a:ext>
            </a:extLst>
          </p:cNvPr>
          <p:cNvPicPr>
            <a:picLocks noChangeAspect="1"/>
          </p:cNvPicPr>
          <p:nvPr/>
        </p:nvPicPr>
        <p:blipFill>
          <a:blip r:embed="rId5"/>
          <a:stretch>
            <a:fillRect/>
          </a:stretch>
        </p:blipFill>
        <p:spPr>
          <a:xfrm>
            <a:off x="4836048" y="771525"/>
            <a:ext cx="3483980" cy="34839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39" y="506437"/>
            <a:ext cx="7913077" cy="844062"/>
          </a:xfrm>
          <a:prstGeom prst="rect">
            <a:avLst/>
          </a:prstGeom>
          <a:noFill/>
          <a:ln/>
        </p:spPr>
        <p:txBody>
          <a:bodyPr wrap="square" rtlCol="0" anchor="b"/>
          <a:lstStyle/>
          <a:p>
            <a:pPr marL="0" indent="0">
              <a:buNone/>
            </a:pPr>
            <a:r>
              <a:rPr lang="en-US" sz="2000" b="1" dirty="0"/>
              <a:t>Problem Statement: Monitoring of Student Behavior in Educational Environments</a:t>
            </a:r>
          </a:p>
        </p:txBody>
      </p:sp>
      <p:sp>
        <p:nvSpPr>
          <p:cNvPr id="5" name="Text 1"/>
          <p:cNvSpPr/>
          <p:nvPr/>
        </p:nvSpPr>
        <p:spPr>
          <a:xfrm>
            <a:off x="548638" y="1445455"/>
            <a:ext cx="5737015" cy="2743200"/>
          </a:xfrm>
          <a:prstGeom prst="rect">
            <a:avLst/>
          </a:prstGeom>
          <a:noFill/>
          <a:ln/>
        </p:spPr>
        <p:txBody>
          <a:bodyPr wrap="square" rtlCol="0" anchor="t"/>
          <a:lstStyle/>
          <a:p>
            <a:r>
              <a:rPr lang="en-US" sz="1200" dirty="0">
                <a:latin typeface="Plus Jakarta Sans"/>
              </a:rPr>
              <a:t>Educational institutions face significant challenges in effectively monitoring and managing classroom behavior due to the limitations of traditional surveillance systems. Current solutions rely on passive video recording and manual observation, which lack real-time analytical capabilities. This results in missed opportunities for timely interventions, limited support for classroom management, and an absence of actionable long-term behavioral insights. The inability to detect disengagement, anomalies, or unauthorized activities in real-time hampers both student engagement and overall academic performance . </a:t>
            </a:r>
          </a:p>
          <a:p>
            <a:endParaRPr lang="en-US" sz="1200" dirty="0">
              <a:latin typeface="Plus Jakarta Sans"/>
            </a:endParaRPr>
          </a:p>
          <a:p>
            <a:r>
              <a:rPr lang="en-US" sz="1200" dirty="0">
                <a:latin typeface="Plus Jakarta Sans"/>
              </a:rPr>
              <a:t>To address these gaps, there is a pressing need for an AI-powered smart CCTV surveillance system that can provide automated, real-time analysis of student behavior. Such a system would enable immediate alerts for off-task activities, facilitate data-driven decision-making for classroom management, and offer long-term behavioral tracking to support personalized academic interventions and discipline management.</a:t>
            </a:r>
          </a:p>
          <a:p>
            <a:endParaRPr lang="en-US" sz="1200" dirty="0">
              <a:latin typeface="Plus Jakarta Sans"/>
            </a:endParaRPr>
          </a:p>
          <a:p>
            <a:endParaRPr lang="en-US" sz="1200" dirty="0">
              <a:latin typeface="Plus Jakarta Sans"/>
            </a:endParaRP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AD9466B3-A886-4F2D-E2BC-9E03751F8E3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285653" y="1199716"/>
            <a:ext cx="2436316" cy="3158823"/>
          </a:xfrm>
          <a:prstGeom prst="rect">
            <a:avLst/>
          </a:prstGeom>
        </p:spPr>
      </p:pic>
    </p:spTree>
    <p:extLst>
      <p:ext uri="{BB962C8B-B14F-4D97-AF65-F5344CB8AC3E}">
        <p14:creationId xmlns:p14="http://schemas.microsoft.com/office/powerpoint/2010/main" val="317583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38" y="771525"/>
            <a:ext cx="7498081" cy="274320"/>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rPr>
              <a:t>Solutions for Student Behavior Monitoring </a:t>
            </a:r>
            <a:endParaRPr lang="en-US" sz="2000" dirty="0"/>
          </a:p>
        </p:txBody>
      </p:sp>
      <p:sp>
        <p:nvSpPr>
          <p:cNvPr id="5" name="Text 1"/>
          <p:cNvSpPr/>
          <p:nvPr/>
        </p:nvSpPr>
        <p:spPr>
          <a:xfrm>
            <a:off x="597876" y="1139482"/>
            <a:ext cx="8250702" cy="3538025"/>
          </a:xfrm>
          <a:prstGeom prst="rect">
            <a:avLst/>
          </a:prstGeom>
          <a:noFill/>
          <a:ln/>
        </p:spPr>
        <p:txBody>
          <a:bodyPr wrap="square" rtlCol="0" anchor="t"/>
          <a:lstStyle/>
          <a:p>
            <a:pPr>
              <a:spcAft>
                <a:spcPts val="1200"/>
              </a:spcAft>
              <a:buSzPct val="100000"/>
            </a:pPr>
            <a:r>
              <a:rPr lang="en-US" sz="1200" dirty="0">
                <a:latin typeface="Plus Jakarta Sans"/>
              </a:rPr>
              <a:t>1.      Real-Time Anomaly Detection:</a:t>
            </a:r>
          </a:p>
          <a:p>
            <a:pPr marL="628650" lvl="1" indent="-171450">
              <a:spcAft>
                <a:spcPts val="1200"/>
              </a:spcAft>
              <a:buSzPct val="100000"/>
              <a:buFont typeface="Arial" panose="020B0604020202020204" pitchFamily="34" charset="0"/>
              <a:buChar char="•"/>
            </a:pPr>
            <a:r>
              <a:rPr lang="en-US" sz="1200" dirty="0">
                <a:latin typeface="Plus Jakarta Sans"/>
              </a:rPr>
              <a:t>Automatically flags unauthorized behaviors like phone use, chatting, or leaving the classroom. AI models such as Support Vector Machines (SVM) continuously analyze video streams to detect off-task actions.</a:t>
            </a:r>
          </a:p>
          <a:p>
            <a:pPr marL="628650" lvl="1" indent="-171450">
              <a:spcAft>
                <a:spcPts val="1200"/>
              </a:spcAft>
              <a:buSzPct val="100000"/>
              <a:buFont typeface="Arial" panose="020B0604020202020204" pitchFamily="34" charset="0"/>
              <a:buChar char="•"/>
            </a:pPr>
            <a:r>
              <a:rPr lang="en-US" sz="1200" dirty="0">
                <a:latin typeface="Plus Jakarta Sans"/>
              </a:rPr>
              <a:t>Example: Detects when students are distracted or not paying attention during lessons.</a:t>
            </a:r>
          </a:p>
          <a:p>
            <a:pPr>
              <a:spcAft>
                <a:spcPts val="1200"/>
              </a:spcAft>
              <a:buSzPct val="100000"/>
            </a:pPr>
            <a:r>
              <a:rPr lang="en-US" sz="1200" dirty="0">
                <a:latin typeface="Plus Jakarta Sans"/>
              </a:rPr>
              <a:t>2.      Behavior Monitoring and Analysis:</a:t>
            </a:r>
          </a:p>
          <a:p>
            <a:pPr marL="628650" lvl="1" indent="-171450">
              <a:spcAft>
                <a:spcPts val="1200"/>
              </a:spcAft>
              <a:buSzPct val="100000"/>
              <a:buFont typeface="Arial" panose="020B0604020202020204" pitchFamily="34" charset="0"/>
              <a:buChar char="•"/>
            </a:pPr>
            <a:r>
              <a:rPr lang="en-US" sz="1200" dirty="0">
                <a:latin typeface="Plus Jakarta Sans"/>
              </a:rPr>
              <a:t>AI systems analyze student engagement, participation, and distractions using advanced algorithms like CNNs and YOLO.</a:t>
            </a:r>
          </a:p>
          <a:p>
            <a:pPr marL="628650" lvl="1" indent="-171450">
              <a:spcAft>
                <a:spcPts val="1200"/>
              </a:spcAft>
              <a:buSzPct val="100000"/>
              <a:buFont typeface="Arial" panose="020B0604020202020204" pitchFamily="34" charset="0"/>
              <a:buChar char="•"/>
            </a:pPr>
            <a:r>
              <a:rPr lang="en-US" sz="1200" dirty="0">
                <a:latin typeface="Plus Jakarta Sans"/>
              </a:rPr>
              <a:t>Example: Notifies teachers when a student is frequently disengaged or distracted, allowing immediate intervention.</a:t>
            </a:r>
          </a:p>
          <a:p>
            <a:pPr>
              <a:spcAft>
                <a:spcPts val="1200"/>
              </a:spcAft>
              <a:buSzPct val="100000"/>
            </a:pPr>
            <a:r>
              <a:rPr lang="en-US" sz="1200" dirty="0">
                <a:latin typeface="Plus Jakarta Sans"/>
              </a:rPr>
              <a:t>3.      Monthly Behavioral Reports:</a:t>
            </a:r>
          </a:p>
          <a:p>
            <a:pPr marL="628650" lvl="1" indent="-171450">
              <a:spcAft>
                <a:spcPts val="1200"/>
              </a:spcAft>
              <a:buSzPct val="100000"/>
              <a:buFont typeface="Arial" panose="020B0604020202020204" pitchFamily="34" charset="0"/>
              <a:buChar char="•"/>
            </a:pPr>
            <a:r>
              <a:rPr lang="en-US" sz="1200" dirty="0">
                <a:latin typeface="Plus Jakarta Sans"/>
              </a:rPr>
              <a:t>The system generates detailed reports summarizing student behavior patterns over time, enabling data-driven decisions on student performance and discipline.</a:t>
            </a:r>
          </a:p>
          <a:p>
            <a:pPr marL="628650" lvl="1" indent="-171450">
              <a:spcAft>
                <a:spcPts val="1200"/>
              </a:spcAft>
              <a:buSzPct val="100000"/>
              <a:buFont typeface="Arial" panose="020B0604020202020204" pitchFamily="34" charset="0"/>
              <a:buChar char="•"/>
            </a:pPr>
            <a:r>
              <a:rPr lang="en-US" sz="1200" dirty="0">
                <a:latin typeface="Plus Jakarta Sans"/>
              </a:rPr>
              <a:t>Example: Monthly summaries provide insights into student participation trends, helping educators adjust strategies.</a:t>
            </a:r>
          </a:p>
          <a:p>
            <a:pPr>
              <a:spcAft>
                <a:spcPts val="1200"/>
              </a:spcAft>
              <a:buSzPct val="100000"/>
            </a:pPr>
            <a:endParaRPr lang="en-US" sz="1200" dirty="0">
              <a:latin typeface="Plus Jakarta Sans"/>
            </a:endParaRPr>
          </a:p>
          <a:p>
            <a:pPr>
              <a:lnSpc>
                <a:spcPts val="2000"/>
              </a:lnSpc>
              <a:spcAft>
                <a:spcPts val="1200"/>
              </a:spcAft>
              <a:buSzPct val="100000"/>
            </a:pPr>
            <a:endParaRPr lang="en-US" sz="1200" dirty="0">
              <a:latin typeface="Plus Jakarta Sans"/>
            </a:endParaRP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773" y="0"/>
            <a:ext cx="9144000" cy="5143500"/>
          </a:xfrm>
          <a:prstGeom prst="rect">
            <a:avLst/>
          </a:prstGeom>
        </p:spPr>
      </p:pic>
      <p:sp>
        <p:nvSpPr>
          <p:cNvPr id="3" name="Text 0"/>
          <p:cNvSpPr/>
          <p:nvPr/>
        </p:nvSpPr>
        <p:spPr>
          <a:xfrm>
            <a:off x="548639" y="771525"/>
            <a:ext cx="7265964" cy="274320"/>
          </a:xfrm>
          <a:prstGeom prst="rect">
            <a:avLst/>
          </a:prstGeom>
          <a:noFill/>
          <a:ln/>
        </p:spPr>
        <p:txBody>
          <a:bodyPr wrap="square" rtlCol="0" anchor="b"/>
          <a:lstStyle/>
          <a:p>
            <a:pPr marL="0" indent="0">
              <a:lnSpc>
                <a:spcPts val="3500"/>
              </a:lnSpc>
              <a:buNone/>
            </a:pPr>
            <a:r>
              <a:rPr lang="en-US" sz="2000" b="1" dirty="0">
                <a:solidFill>
                  <a:srgbClr val="000000"/>
                </a:solidFill>
                <a:latin typeface="Plus Jakarta Sans" pitchFamily="34" charset="0"/>
                <a:ea typeface="Plus Jakarta Sans" pitchFamily="34" charset="-122"/>
              </a:rPr>
              <a:t>Solutions for Student Behavior Monitoring </a:t>
            </a:r>
            <a:endParaRPr lang="en-US" sz="2000" dirty="0"/>
          </a:p>
        </p:txBody>
      </p:sp>
      <p:sp>
        <p:nvSpPr>
          <p:cNvPr id="5" name="Text 1"/>
          <p:cNvSpPr/>
          <p:nvPr/>
        </p:nvSpPr>
        <p:spPr>
          <a:xfrm>
            <a:off x="597876" y="1139482"/>
            <a:ext cx="4241410" cy="3538025"/>
          </a:xfrm>
          <a:prstGeom prst="rect">
            <a:avLst/>
          </a:prstGeom>
          <a:noFill/>
          <a:ln/>
        </p:spPr>
        <p:txBody>
          <a:bodyPr wrap="square" rtlCol="0" anchor="t"/>
          <a:lstStyle/>
          <a:p>
            <a:pPr>
              <a:spcAft>
                <a:spcPts val="1200"/>
              </a:spcAft>
              <a:buSzPct val="100000"/>
            </a:pPr>
            <a:r>
              <a:rPr lang="en-US" sz="1200" dirty="0">
                <a:latin typeface="Plus Jakarta Sans"/>
              </a:rPr>
              <a:t>4.       Enhanced Classroom Management:</a:t>
            </a:r>
          </a:p>
          <a:p>
            <a:pPr marL="628650" lvl="1" indent="-171450">
              <a:spcAft>
                <a:spcPts val="1200"/>
              </a:spcAft>
              <a:buSzPct val="100000"/>
              <a:buFont typeface="Arial" panose="020B0604020202020204" pitchFamily="34" charset="0"/>
              <a:buChar char="•"/>
            </a:pPr>
            <a:r>
              <a:rPr lang="en-US" sz="1200" dirty="0">
                <a:latin typeface="Plus Jakarta Sans"/>
              </a:rPr>
              <a:t>By identifying patterns of disengagement or off-task behavior, AI helps teachers tailor their instruction to re-engage students or address issues.</a:t>
            </a:r>
          </a:p>
          <a:p>
            <a:pPr marL="628650" lvl="1" indent="-171450">
              <a:spcAft>
                <a:spcPts val="1200"/>
              </a:spcAft>
              <a:buSzPct val="100000"/>
              <a:buFont typeface="Arial" panose="020B0604020202020204" pitchFamily="34" charset="0"/>
              <a:buChar char="•"/>
            </a:pPr>
            <a:r>
              <a:rPr lang="en-US" sz="1200" dirty="0">
                <a:latin typeface="Plus Jakarta Sans"/>
              </a:rPr>
              <a:t>Example: Alerts teachers when students frequently disengage, allowing for real-time classroom adjustments.</a:t>
            </a:r>
          </a:p>
          <a:p>
            <a:pPr>
              <a:spcAft>
                <a:spcPts val="1200"/>
              </a:spcAft>
              <a:buSzPct val="100000"/>
            </a:pPr>
            <a:r>
              <a:rPr lang="en-US" sz="1200" dirty="0">
                <a:latin typeface="Plus Jakarta Sans"/>
              </a:rPr>
              <a:t>5.      Integration with School Policies:</a:t>
            </a:r>
          </a:p>
          <a:p>
            <a:pPr marL="628650" lvl="1" indent="-171450">
              <a:spcAft>
                <a:spcPts val="1200"/>
              </a:spcAft>
              <a:buSzPct val="100000"/>
              <a:buFont typeface="Arial" panose="020B0604020202020204" pitchFamily="34" charset="0"/>
              <a:buChar char="•"/>
            </a:pPr>
            <a:r>
              <a:rPr lang="en-US" sz="1200" dirty="0">
                <a:latin typeface="Plus Jakarta Sans"/>
              </a:rPr>
              <a:t>AI data can be integrated with student records to align behavioral interventions with school policies, ensuring consistency in discipline and support.</a:t>
            </a:r>
          </a:p>
          <a:p>
            <a:pPr marL="628650" lvl="1" indent="-171450">
              <a:spcAft>
                <a:spcPts val="1200"/>
              </a:spcAft>
              <a:buSzPct val="100000"/>
              <a:buFont typeface="Arial" panose="020B0604020202020204" pitchFamily="34" charset="0"/>
              <a:buChar char="•"/>
            </a:pPr>
            <a:r>
              <a:rPr lang="en-US" sz="1200" dirty="0">
                <a:latin typeface="Plus Jakarta Sans"/>
              </a:rPr>
              <a:t>Example: Uses behavior data for evidence-based disciplinary actions, ensuring they are aligned with school regulations.</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endParaRPr lang="en-US" sz="800" dirty="0"/>
          </a:p>
        </p:txBody>
      </p:sp>
      <p:pic>
        <p:nvPicPr>
          <p:cNvPr id="10" name="Picture 9">
            <a:extLst>
              <a:ext uri="{FF2B5EF4-FFF2-40B4-BE49-F238E27FC236}">
                <a16:creationId xmlns:a16="http://schemas.microsoft.com/office/drawing/2014/main" id="{B3D66ACD-E072-1EFA-5536-467F622C278A}"/>
              </a:ext>
            </a:extLst>
          </p:cNvPr>
          <p:cNvPicPr>
            <a:picLocks noChangeAspect="1"/>
          </p:cNvPicPr>
          <p:nvPr/>
        </p:nvPicPr>
        <p:blipFill>
          <a:blip r:embed="rId4"/>
          <a:stretch>
            <a:fillRect/>
          </a:stretch>
        </p:blipFill>
        <p:spPr>
          <a:xfrm>
            <a:off x="5057266" y="1054295"/>
            <a:ext cx="3529835" cy="3538025"/>
          </a:xfrm>
          <a:prstGeom prst="rect">
            <a:avLst/>
          </a:prstGeom>
        </p:spPr>
      </p:pic>
    </p:spTree>
    <p:extLst>
      <p:ext uri="{BB962C8B-B14F-4D97-AF65-F5344CB8AC3E}">
        <p14:creationId xmlns:p14="http://schemas.microsoft.com/office/powerpoint/2010/main" val="145135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Results and Accuracy of Models</a:t>
            </a:r>
          </a:p>
        </p:txBody>
      </p:sp>
      <p:sp>
        <p:nvSpPr>
          <p:cNvPr id="5" name="Text 1"/>
          <p:cNvSpPr/>
          <p:nvPr/>
        </p:nvSpPr>
        <p:spPr>
          <a:xfrm>
            <a:off x="548640" y="1234440"/>
            <a:ext cx="4114800" cy="2743200"/>
          </a:xfrm>
          <a:prstGeom prst="rect">
            <a:avLst/>
          </a:prstGeom>
          <a:noFill/>
          <a:ln/>
        </p:spPr>
        <p:txBody>
          <a:bodyPr wrap="square" rtlCol="0" anchor="t"/>
          <a:lstStyle/>
          <a:p>
            <a:pPr marL="342900" indent="-342900">
              <a:lnSpc>
                <a:spcPts val="2000"/>
              </a:lnSpc>
              <a:spcAft>
                <a:spcPts val="1200"/>
              </a:spcAft>
              <a:buSzPct val="100000"/>
              <a:buFont typeface="+mj-lt"/>
              <a:buAutoNum type="arabicPeriod"/>
            </a:pPr>
            <a:r>
              <a:rPr lang="en-US" sz="1200" b="1" dirty="0">
                <a:latin typeface="Plus Jakarta Sans"/>
              </a:rPr>
              <a:t>Convolutional Neural Networks (CNNs):</a:t>
            </a:r>
          </a:p>
          <a:p>
            <a:pPr marL="628650" lvl="1" indent="-171450">
              <a:spcAft>
                <a:spcPts val="1200"/>
              </a:spcAft>
              <a:buSzPct val="100000"/>
              <a:buFont typeface="Arial" panose="020B0604020202020204" pitchFamily="34" charset="0"/>
              <a:buChar char="•"/>
            </a:pPr>
            <a:r>
              <a:rPr lang="en-US" sz="1100" dirty="0">
                <a:latin typeface="Plus Jakarta Sans"/>
              </a:rPr>
              <a:t>Use: Facial recognition, behavior monitoring.</a:t>
            </a:r>
          </a:p>
          <a:p>
            <a:pPr marL="628650" lvl="1" indent="-171450">
              <a:spcAft>
                <a:spcPts val="1200"/>
              </a:spcAft>
              <a:buSzPct val="100000"/>
              <a:buFont typeface="Arial" panose="020B0604020202020204" pitchFamily="34" charset="0"/>
              <a:buChar char="•"/>
            </a:pPr>
            <a:r>
              <a:rPr lang="en-US" sz="1100" dirty="0">
                <a:latin typeface="Plus Jakarta Sans"/>
              </a:rPr>
              <a:t>Accuracy: Achieves 95% accuracy in identifying individuals in real-time, even in low-light environments.</a:t>
            </a:r>
          </a:p>
          <a:p>
            <a:pPr marL="628650" lvl="1" indent="-171450">
              <a:spcAft>
                <a:spcPts val="1200"/>
              </a:spcAft>
              <a:buSzPct val="100000"/>
              <a:buFont typeface="Arial" panose="020B0604020202020204" pitchFamily="34" charset="0"/>
              <a:buChar char="•"/>
            </a:pPr>
            <a:r>
              <a:rPr lang="en-US" sz="1100" dirty="0">
                <a:latin typeface="Plus Jakarta Sans"/>
              </a:rPr>
              <a:t>Application: Corporate settings, educational institutions.</a:t>
            </a:r>
          </a:p>
          <a:p>
            <a:pPr marL="342900" indent="-342900">
              <a:lnSpc>
                <a:spcPts val="2000"/>
              </a:lnSpc>
              <a:spcAft>
                <a:spcPts val="1200"/>
              </a:spcAft>
              <a:buSzPct val="100000"/>
              <a:buFont typeface="+mj-lt"/>
              <a:buAutoNum type="arabicPeriod"/>
            </a:pPr>
            <a:r>
              <a:rPr lang="en-US" sz="1200" b="1" dirty="0">
                <a:latin typeface="Plus Jakarta Sans"/>
              </a:rPr>
              <a:t>YOLO (You Only Look Once):</a:t>
            </a:r>
          </a:p>
          <a:p>
            <a:pPr marL="628650" lvl="1" indent="-171450">
              <a:spcAft>
                <a:spcPts val="1200"/>
              </a:spcAft>
              <a:buSzPct val="100000"/>
              <a:buFont typeface="Arial" panose="020B0604020202020204" pitchFamily="34" charset="0"/>
              <a:buChar char="•"/>
            </a:pPr>
            <a:r>
              <a:rPr lang="en-US" sz="1100" dirty="0">
                <a:latin typeface="Plus Jakarta Sans"/>
              </a:rPr>
              <a:t>Use: Real-time object detection</a:t>
            </a:r>
          </a:p>
          <a:p>
            <a:pPr marL="628650" lvl="1" indent="-171450">
              <a:spcAft>
                <a:spcPts val="1200"/>
              </a:spcAft>
              <a:buSzPct val="100000"/>
              <a:buFont typeface="Arial" panose="020B0604020202020204" pitchFamily="34" charset="0"/>
              <a:buChar char="•"/>
            </a:pPr>
            <a:r>
              <a:rPr lang="en-US" sz="1100" dirty="0">
                <a:latin typeface="Plus Jakarta Sans"/>
              </a:rPr>
              <a:t>Accuracy: Detects objects (humans, vehicles) with 92% accuracy, reducing false alarms and improving threat detection speed.</a:t>
            </a:r>
          </a:p>
          <a:p>
            <a:pPr marL="628650" lvl="1" indent="-171450">
              <a:spcAft>
                <a:spcPts val="1200"/>
              </a:spcAft>
              <a:buSzPct val="100000"/>
              <a:buFont typeface="Arial" panose="020B0604020202020204" pitchFamily="34" charset="0"/>
              <a:buChar char="•"/>
            </a:pPr>
            <a:r>
              <a:rPr lang="en-US" sz="1100" dirty="0">
                <a:latin typeface="Plus Jakarta Sans"/>
              </a:rPr>
              <a:t>Application: Smart cities, traffic monitoring.</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46F16CCA-7F83-59B3-F0B7-44440179BAC7}"/>
              </a:ext>
            </a:extLst>
          </p:cNvPr>
          <p:cNvPicPr>
            <a:picLocks noChangeAspect="1"/>
          </p:cNvPicPr>
          <p:nvPr/>
        </p:nvPicPr>
        <p:blipFill>
          <a:blip r:embed="rId5"/>
          <a:stretch>
            <a:fillRect/>
          </a:stretch>
        </p:blipFill>
        <p:spPr>
          <a:xfrm>
            <a:off x="5025812" y="921174"/>
            <a:ext cx="3569547" cy="1749698"/>
          </a:xfrm>
          <a:prstGeom prst="rect">
            <a:avLst/>
          </a:prstGeom>
        </p:spPr>
      </p:pic>
      <p:pic>
        <p:nvPicPr>
          <p:cNvPr id="10" name="Picture 9">
            <a:extLst>
              <a:ext uri="{FF2B5EF4-FFF2-40B4-BE49-F238E27FC236}">
                <a16:creationId xmlns:a16="http://schemas.microsoft.com/office/drawing/2014/main" id="{BF743D96-DC6B-D1B9-FBBB-1FF2531F2E4B}"/>
              </a:ext>
            </a:extLst>
          </p:cNvPr>
          <p:cNvPicPr>
            <a:picLocks noChangeAspect="1"/>
          </p:cNvPicPr>
          <p:nvPr/>
        </p:nvPicPr>
        <p:blipFill>
          <a:blip r:embed="rId6"/>
          <a:stretch>
            <a:fillRect/>
          </a:stretch>
        </p:blipFill>
        <p:spPr>
          <a:xfrm>
            <a:off x="5080858" y="3217282"/>
            <a:ext cx="3514502" cy="11663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Results and Accuracy of Models</a:t>
            </a:r>
          </a:p>
        </p:txBody>
      </p:sp>
      <p:sp>
        <p:nvSpPr>
          <p:cNvPr id="5" name="Text 1"/>
          <p:cNvSpPr/>
          <p:nvPr/>
        </p:nvSpPr>
        <p:spPr>
          <a:xfrm>
            <a:off x="548640" y="1234440"/>
            <a:ext cx="4114800" cy="2743200"/>
          </a:xfrm>
          <a:prstGeom prst="rect">
            <a:avLst/>
          </a:prstGeom>
          <a:noFill/>
          <a:ln/>
        </p:spPr>
        <p:txBody>
          <a:bodyPr wrap="square" rtlCol="0" anchor="t"/>
          <a:lstStyle/>
          <a:p>
            <a:pPr>
              <a:lnSpc>
                <a:spcPts val="2000"/>
              </a:lnSpc>
              <a:spcAft>
                <a:spcPts val="1200"/>
              </a:spcAft>
              <a:buSzPct val="100000"/>
            </a:pPr>
            <a:r>
              <a:rPr lang="en-IN" sz="1200" b="1" dirty="0">
                <a:latin typeface="Plus Jakarta Sans"/>
              </a:rPr>
              <a:t>3.      Support Vector Machines (SVM)</a:t>
            </a:r>
            <a:r>
              <a:rPr lang="en-IN" sz="1200" dirty="0">
                <a:latin typeface="Plus Jakarta Sans"/>
              </a:rPr>
              <a:t>:</a:t>
            </a:r>
            <a:endParaRPr lang="en-US" sz="1200" b="1" dirty="0">
              <a:latin typeface="Plus Jakarta Sans"/>
            </a:endParaRPr>
          </a:p>
          <a:p>
            <a:pPr marL="628650" lvl="1" indent="-171450">
              <a:spcAft>
                <a:spcPts val="1200"/>
              </a:spcAft>
              <a:buSzPct val="100000"/>
              <a:buFont typeface="Arial" panose="020B0604020202020204" pitchFamily="34" charset="0"/>
              <a:buChar char="•"/>
            </a:pPr>
            <a:r>
              <a:rPr lang="en-US" sz="1100" dirty="0">
                <a:latin typeface="Plus Jakarta Sans"/>
              </a:rPr>
              <a:t>Use: Anomaly detection in behavior</a:t>
            </a:r>
          </a:p>
          <a:p>
            <a:pPr marL="628650" lvl="1" indent="-171450">
              <a:spcAft>
                <a:spcPts val="1200"/>
              </a:spcAft>
              <a:buSzPct val="100000"/>
              <a:buFont typeface="Arial" panose="020B0604020202020204" pitchFamily="34" charset="0"/>
              <a:buChar char="•"/>
            </a:pPr>
            <a:r>
              <a:rPr lang="en-US" sz="1100" dirty="0">
                <a:latin typeface="Plus Jakarta Sans"/>
              </a:rPr>
              <a:t>Accuracy: Identifies behavioral anomalies with 90% accuracy, making it highly effective in monitoring off-task behaviors in educational settings.</a:t>
            </a:r>
          </a:p>
          <a:p>
            <a:pPr>
              <a:spcAft>
                <a:spcPts val="1200"/>
              </a:spcAft>
              <a:buSzPct val="100000"/>
            </a:pPr>
            <a:r>
              <a:rPr lang="en-US" sz="1200" b="1" dirty="0">
                <a:latin typeface="Plus Jakarta Sans"/>
              </a:rPr>
              <a:t>4.      Random Forest and Neural Networks</a:t>
            </a:r>
            <a:r>
              <a:rPr lang="en-US" sz="1200" dirty="0">
                <a:latin typeface="Plus Jakarta Sans"/>
              </a:rPr>
              <a:t>:</a:t>
            </a:r>
            <a:endParaRPr lang="en-US" sz="1200" b="1" dirty="0">
              <a:latin typeface="Plus Jakarta Sans"/>
            </a:endParaRPr>
          </a:p>
          <a:p>
            <a:pPr marL="628650" lvl="1" indent="-171450">
              <a:spcAft>
                <a:spcPts val="1200"/>
              </a:spcAft>
              <a:buSzPct val="100000"/>
              <a:buFont typeface="Arial" panose="020B0604020202020204" pitchFamily="34" charset="0"/>
              <a:buChar char="•"/>
            </a:pPr>
            <a:r>
              <a:rPr lang="en-US" sz="1100" dirty="0">
                <a:latin typeface="Plus Jakarta Sans"/>
              </a:rPr>
              <a:t>Use: Predictive maintenance and crime forecasting</a:t>
            </a:r>
          </a:p>
          <a:p>
            <a:pPr marL="628650" lvl="1" indent="-171450">
              <a:spcAft>
                <a:spcPts val="1200"/>
              </a:spcAft>
              <a:buSzPct val="100000"/>
              <a:buFont typeface="Arial" panose="020B0604020202020204" pitchFamily="34" charset="0"/>
              <a:buChar char="•"/>
            </a:pPr>
            <a:r>
              <a:rPr lang="en-US" sz="1100" dirty="0">
                <a:latin typeface="Plus Jakarta Sans"/>
              </a:rPr>
              <a:t>Accuracy: Predict equipment failures and potential security breaches with up to 90% accuracy.</a:t>
            </a:r>
          </a:p>
          <a:p>
            <a:pPr marL="628650" lvl="1" indent="-171450">
              <a:spcAft>
                <a:spcPts val="1200"/>
              </a:spcAft>
              <a:buSzPct val="100000"/>
              <a:buFont typeface="Arial" panose="020B0604020202020204" pitchFamily="34" charset="0"/>
              <a:buChar char="•"/>
            </a:pPr>
            <a:r>
              <a:rPr lang="en-US" sz="1100" dirty="0">
                <a:latin typeface="Plus Jakarta Sans"/>
              </a:rPr>
              <a:t>Application: Manufacturing, corporate security systems.</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B44376A1-B8ED-78EA-359C-77651DE6612B}"/>
              </a:ext>
            </a:extLst>
          </p:cNvPr>
          <p:cNvPicPr>
            <a:picLocks noChangeAspect="1"/>
          </p:cNvPicPr>
          <p:nvPr/>
        </p:nvPicPr>
        <p:blipFill>
          <a:blip r:embed="rId5"/>
          <a:stretch>
            <a:fillRect/>
          </a:stretch>
        </p:blipFill>
        <p:spPr>
          <a:xfrm>
            <a:off x="5037737" y="586318"/>
            <a:ext cx="3118553" cy="1871132"/>
          </a:xfrm>
          <a:prstGeom prst="rect">
            <a:avLst/>
          </a:prstGeom>
        </p:spPr>
      </p:pic>
      <p:pic>
        <p:nvPicPr>
          <p:cNvPr id="10" name="Picture 9">
            <a:extLst>
              <a:ext uri="{FF2B5EF4-FFF2-40B4-BE49-F238E27FC236}">
                <a16:creationId xmlns:a16="http://schemas.microsoft.com/office/drawing/2014/main" id="{3071F059-AE13-3650-AB8E-2F7F9BAC5A3A}"/>
              </a:ext>
            </a:extLst>
          </p:cNvPr>
          <p:cNvPicPr>
            <a:picLocks noChangeAspect="1"/>
          </p:cNvPicPr>
          <p:nvPr/>
        </p:nvPicPr>
        <p:blipFill>
          <a:blip r:embed="rId6"/>
          <a:stretch>
            <a:fillRect/>
          </a:stretch>
        </p:blipFill>
        <p:spPr>
          <a:xfrm>
            <a:off x="5037736" y="2606040"/>
            <a:ext cx="3118553" cy="2019723"/>
          </a:xfrm>
          <a:prstGeom prst="rect">
            <a:avLst/>
          </a:prstGeom>
        </p:spPr>
      </p:pic>
    </p:spTree>
    <p:extLst>
      <p:ext uri="{BB962C8B-B14F-4D97-AF65-F5344CB8AC3E}">
        <p14:creationId xmlns:p14="http://schemas.microsoft.com/office/powerpoint/2010/main" val="3836676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548640" y="771525"/>
            <a:ext cx="3931920" cy="274320"/>
          </a:xfrm>
          <a:prstGeom prst="rect">
            <a:avLst/>
          </a:prstGeom>
          <a:noFill/>
          <a:ln/>
        </p:spPr>
        <p:txBody>
          <a:bodyPr wrap="square" rtlCol="0" anchor="b"/>
          <a:lstStyle/>
          <a:p>
            <a:pPr marL="0" indent="0">
              <a:lnSpc>
                <a:spcPts val="3500"/>
              </a:lnSpc>
              <a:buNone/>
            </a:pPr>
            <a:r>
              <a:rPr lang="en-US" sz="2000" b="1" dirty="0">
                <a:latin typeface="Plus Jakarta Sans"/>
              </a:rPr>
              <a:t>Results and Accuracy of Models</a:t>
            </a:r>
          </a:p>
        </p:txBody>
      </p:sp>
      <p:sp>
        <p:nvSpPr>
          <p:cNvPr id="5" name="Text 1"/>
          <p:cNvSpPr/>
          <p:nvPr/>
        </p:nvSpPr>
        <p:spPr>
          <a:xfrm>
            <a:off x="548640" y="1234440"/>
            <a:ext cx="4114800" cy="2743200"/>
          </a:xfrm>
          <a:prstGeom prst="rect">
            <a:avLst/>
          </a:prstGeom>
          <a:noFill/>
          <a:ln/>
        </p:spPr>
        <p:txBody>
          <a:bodyPr wrap="square" rtlCol="0" anchor="t"/>
          <a:lstStyle/>
          <a:p>
            <a:pPr>
              <a:lnSpc>
                <a:spcPts val="2000"/>
              </a:lnSpc>
              <a:spcAft>
                <a:spcPts val="1200"/>
              </a:spcAft>
              <a:buSzPct val="100000"/>
            </a:pPr>
            <a:r>
              <a:rPr lang="en-IN" sz="1200" b="1" dirty="0">
                <a:latin typeface="Plus Jakarta Sans"/>
              </a:rPr>
              <a:t>5.      </a:t>
            </a:r>
            <a:r>
              <a:rPr lang="en-US" sz="1200" b="1" dirty="0">
                <a:latin typeface="Plus Jakarta Sans"/>
              </a:rPr>
              <a:t>Local Binary Patterns Histograms (LBPH)</a:t>
            </a:r>
            <a:r>
              <a:rPr lang="en-IN" sz="1200" dirty="0">
                <a:latin typeface="Plus Jakarta Sans"/>
              </a:rPr>
              <a:t>:</a:t>
            </a:r>
            <a:endParaRPr lang="en-US" sz="1200" b="1" dirty="0">
              <a:latin typeface="Plus Jakarta Sans"/>
            </a:endParaRPr>
          </a:p>
          <a:p>
            <a:pPr marL="628650" lvl="1" indent="-171450">
              <a:spcAft>
                <a:spcPts val="1200"/>
              </a:spcAft>
              <a:buSzPct val="100000"/>
              <a:buFont typeface="Arial" panose="020B0604020202020204" pitchFamily="34" charset="0"/>
              <a:buChar char="•"/>
            </a:pPr>
            <a:r>
              <a:rPr lang="en-US" sz="1100" dirty="0">
                <a:latin typeface="Plus Jakarta Sans"/>
              </a:rPr>
              <a:t>Use: Face recognition for attendance tracking.</a:t>
            </a:r>
          </a:p>
          <a:p>
            <a:pPr marL="628650" lvl="1" indent="-171450">
              <a:spcAft>
                <a:spcPts val="1200"/>
              </a:spcAft>
              <a:buSzPct val="100000"/>
              <a:buFont typeface="Arial" panose="020B0604020202020204" pitchFamily="34" charset="0"/>
              <a:buChar char="•"/>
            </a:pPr>
            <a:r>
              <a:rPr lang="en-US" sz="1100" dirty="0">
                <a:latin typeface="Plus Jakarta Sans"/>
              </a:rPr>
              <a:t>Accuracy: Effective, especially in integration with CNNs.</a:t>
            </a:r>
          </a:p>
          <a:p>
            <a:pPr marL="628650" lvl="1" indent="-171450">
              <a:spcAft>
                <a:spcPts val="1200"/>
              </a:spcAft>
              <a:buSzPct val="100000"/>
              <a:buFont typeface="Arial" panose="020B0604020202020204" pitchFamily="34" charset="0"/>
              <a:buChar char="•"/>
            </a:pPr>
            <a:r>
              <a:rPr lang="en-US" sz="1100" dirty="0">
                <a:latin typeface="Plus Jakarta Sans"/>
              </a:rPr>
              <a:t>Application: Educational settings, biometric surveillance.</a:t>
            </a:r>
          </a:p>
          <a:p>
            <a:pPr>
              <a:spcAft>
                <a:spcPts val="1200"/>
              </a:spcAft>
              <a:buSzPct val="100000"/>
            </a:pPr>
            <a:r>
              <a:rPr lang="en-US" sz="1200" b="1" dirty="0">
                <a:latin typeface="Plus Jakarta Sans"/>
              </a:rPr>
              <a:t>6.</a:t>
            </a:r>
            <a:r>
              <a:rPr lang="en-IN" sz="1200" b="1" dirty="0"/>
              <a:t>      </a:t>
            </a:r>
            <a:r>
              <a:rPr lang="en-IN" sz="1200" b="1" dirty="0" err="1">
                <a:latin typeface="Plus Jakarta Sans"/>
              </a:rPr>
              <a:t>Haar</a:t>
            </a:r>
            <a:r>
              <a:rPr lang="en-IN" sz="1200" b="1" dirty="0">
                <a:latin typeface="Plus Jakarta Sans"/>
              </a:rPr>
              <a:t> Cascades</a:t>
            </a:r>
            <a:r>
              <a:rPr lang="en-IN" sz="1200" dirty="0">
                <a:latin typeface="Plus Jakarta Sans"/>
              </a:rPr>
              <a:t>:</a:t>
            </a:r>
            <a:endParaRPr lang="en-US" sz="1200" b="1" dirty="0">
              <a:latin typeface="Plus Jakarta Sans"/>
            </a:endParaRPr>
          </a:p>
          <a:p>
            <a:pPr marL="628650" lvl="1" indent="-171450">
              <a:spcAft>
                <a:spcPts val="1200"/>
              </a:spcAft>
              <a:buSzPct val="100000"/>
              <a:buFont typeface="Arial" panose="020B0604020202020204" pitchFamily="34" charset="0"/>
              <a:buChar char="•"/>
            </a:pPr>
            <a:r>
              <a:rPr lang="en-US" sz="1100" dirty="0">
                <a:latin typeface="Plus Jakarta Sans"/>
              </a:rPr>
              <a:t>Use: Face detection and recognition.</a:t>
            </a:r>
          </a:p>
          <a:p>
            <a:pPr marL="628650" lvl="1" indent="-171450">
              <a:spcAft>
                <a:spcPts val="1200"/>
              </a:spcAft>
              <a:buSzPct val="100000"/>
              <a:buFont typeface="Arial" panose="020B0604020202020204" pitchFamily="34" charset="0"/>
              <a:buChar char="•"/>
            </a:pPr>
            <a:r>
              <a:rPr lang="en-US" sz="1100" dirty="0">
                <a:latin typeface="Plus Jakarta Sans"/>
              </a:rPr>
              <a:t>Accuracy: Lower than CNNs and LBPH but efficient for simple object detection tasks.</a:t>
            </a:r>
          </a:p>
          <a:p>
            <a:pPr marL="628650" lvl="1" indent="-171450">
              <a:spcAft>
                <a:spcPts val="1200"/>
              </a:spcAft>
              <a:buSzPct val="100000"/>
              <a:buFont typeface="Arial" panose="020B0604020202020204" pitchFamily="34" charset="0"/>
              <a:buChar char="•"/>
            </a:pPr>
            <a:r>
              <a:rPr lang="en-US" sz="1100" dirty="0">
                <a:latin typeface="Plus Jakarta Sans"/>
              </a:rPr>
              <a:t>Application: Basic face detection in security systems.</a:t>
            </a:r>
          </a:p>
        </p:txBody>
      </p:sp>
      <p:sp>
        <p:nvSpPr>
          <p:cNvPr id="6" name="Text 2"/>
          <p:cNvSpPr/>
          <p:nvPr/>
        </p:nvSpPr>
        <p:spPr>
          <a:xfrm>
            <a:off x="6217920" y="3343275"/>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pic>
        <p:nvPicPr>
          <p:cNvPr id="8" name="Picture 7">
            <a:extLst>
              <a:ext uri="{FF2B5EF4-FFF2-40B4-BE49-F238E27FC236}">
                <a16:creationId xmlns:a16="http://schemas.microsoft.com/office/drawing/2014/main" id="{B44376A1-B8ED-78EA-359C-77651DE6612B}"/>
              </a:ext>
            </a:extLst>
          </p:cNvPr>
          <p:cNvPicPr>
            <a:picLocks noChangeAspect="1"/>
          </p:cNvPicPr>
          <p:nvPr/>
        </p:nvPicPr>
        <p:blipFill>
          <a:blip r:embed="rId5"/>
          <a:srcRect/>
          <a:stretch/>
        </p:blipFill>
        <p:spPr>
          <a:xfrm>
            <a:off x="4928167" y="795808"/>
            <a:ext cx="3118553" cy="1525273"/>
          </a:xfrm>
          <a:prstGeom prst="rect">
            <a:avLst/>
          </a:prstGeom>
        </p:spPr>
      </p:pic>
      <p:pic>
        <p:nvPicPr>
          <p:cNvPr id="10" name="Picture 9">
            <a:extLst>
              <a:ext uri="{FF2B5EF4-FFF2-40B4-BE49-F238E27FC236}">
                <a16:creationId xmlns:a16="http://schemas.microsoft.com/office/drawing/2014/main" id="{3071F059-AE13-3650-AB8E-2F7F9BAC5A3A}"/>
              </a:ext>
            </a:extLst>
          </p:cNvPr>
          <p:cNvPicPr>
            <a:picLocks noChangeAspect="1"/>
          </p:cNvPicPr>
          <p:nvPr/>
        </p:nvPicPr>
        <p:blipFill>
          <a:blip r:embed="rId6"/>
          <a:srcRect/>
          <a:stretch/>
        </p:blipFill>
        <p:spPr>
          <a:xfrm>
            <a:off x="5243411" y="2571750"/>
            <a:ext cx="3118553" cy="1969143"/>
          </a:xfrm>
          <a:prstGeom prst="rect">
            <a:avLst/>
          </a:prstGeom>
        </p:spPr>
      </p:pic>
    </p:spTree>
    <p:extLst>
      <p:ext uri="{BB962C8B-B14F-4D97-AF65-F5344CB8AC3E}">
        <p14:creationId xmlns:p14="http://schemas.microsoft.com/office/powerpoint/2010/main" val="827705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1575</Words>
  <Application>Microsoft Office PowerPoint</Application>
  <PresentationFormat>On-screen Show (16:9)</PresentationFormat>
  <Paragraphs>164</Paragraphs>
  <Slides>19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Plus Jakarta Sans</vt:lpstr>
      <vt:lpstr>Plus Jakarta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Priyank Sutaria</cp:lastModifiedBy>
  <cp:revision>9</cp:revision>
  <dcterms:created xsi:type="dcterms:W3CDTF">2024-09-26T16:06:00Z</dcterms:created>
  <dcterms:modified xsi:type="dcterms:W3CDTF">2024-12-02T02:51:23Z</dcterms:modified>
</cp:coreProperties>
</file>